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462" r:id="rId2"/>
    <p:sldId id="263" r:id="rId3"/>
    <p:sldId id="272" r:id="rId4"/>
    <p:sldId id="264" r:id="rId5"/>
    <p:sldId id="266" r:id="rId6"/>
    <p:sldId id="268" r:id="rId7"/>
    <p:sldId id="533" r:id="rId8"/>
    <p:sldId id="269" r:id="rId9"/>
    <p:sldId id="271" r:id="rId10"/>
    <p:sldId id="463" r:id="rId11"/>
    <p:sldId id="279" r:id="rId12"/>
    <p:sldId id="541" r:id="rId13"/>
    <p:sldId id="46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96"/>
    <a:srgbClr val="00C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576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62EE77-FEFC-412A-8008-D830AFBC61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1EF55-ACDE-4660-9965-07E3F9B8EB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C2C3B5-59BF-4EEF-B057-5C4B6A925579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A9FEF6-F983-44D7-B9A5-D928C5151C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DAA18F-230F-46AA-BE29-45D792E2F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CBAC3-9EB9-4878-AE60-DB2AEEA362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E5937-DC6F-4AED-9500-304E05C31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9042DF4-4DC2-4DF4-9E13-7F029CCC0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F76CBFD-7F23-4A84-8089-C707F5F8A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21D0123-4768-4ED2-90FE-4D1D605CF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86DE2CF-2D5B-48E8-8FFA-BC13F8815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DD7E1-324E-4089-AFE8-EBD0E8AF4690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9882032-094E-4271-A37F-DB8049A22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8EC9FD4-61A1-44A1-B5C4-CB662E90C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A8BE51A-652E-490E-B629-3CA80C256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69549F-F98B-48B2-A5B5-D387C00AFF39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A08955-9198-42B3-B21A-92648E854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DBDC078-5505-4795-B38D-ABAFA19036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bg1"/>
                </a:solidFill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11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16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524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5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02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5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3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68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43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76700" cy="199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076700" cy="199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65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32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97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5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08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91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>
            <a:extLst>
              <a:ext uri="{FF2B5EF4-FFF2-40B4-BE49-F238E27FC236}">
                <a16:creationId xmlns:a16="http://schemas.microsoft.com/office/drawing/2014/main" id="{D5794459-446B-4CA0-B449-C6645797B9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87A5EE1-A917-47C5-B0C2-DAF419500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6F6761-3819-4E09-AE6C-D0C073048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529F1219-0583-49E0-B036-2840CEB8D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bg1"/>
                </a:solidFill>
              </a:rPr>
              <a:t>2.5 Enzymes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 kern="1200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10E52E-FAF6-4C96-8C58-02373D6A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5175" y="9525"/>
            <a:ext cx="4568825" cy="1525588"/>
          </a:xfrm>
          <a:solidFill>
            <a:schemeClr val="bg1"/>
          </a:solidFill>
        </p:spPr>
        <p:txBody>
          <a:bodyPr lIns="79513" tIns="39757" rIns="79513" bIns="39757" anchor="t"/>
          <a:lstStyle/>
          <a:p>
            <a:pPr algn="ctr">
              <a:defRPr/>
            </a:pPr>
            <a:r>
              <a:rPr lang="en-US" altLang="en-US" sz="4696" dirty="0"/>
              <a:t>Biology </a:t>
            </a:r>
            <a:br>
              <a:rPr lang="en-US" altLang="en-US" sz="4696" dirty="0"/>
            </a:br>
            <a:r>
              <a:rPr lang="en-US" altLang="en-US" sz="4696" dirty="0"/>
              <a:t>Chapter 2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55AB77AB-94C8-4AD8-A73E-FF88FFF6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2382838"/>
            <a:ext cx="4572000" cy="23828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513" tIns="39757" rIns="79513" bIns="39757"/>
          <a:lstStyle/>
          <a:p>
            <a:r>
              <a:rPr lang="en-US" altLang="en-US" sz="4400" b="1"/>
              <a:t>Chemistry </a:t>
            </a:r>
          </a:p>
          <a:p>
            <a:r>
              <a:rPr lang="en-US" altLang="en-US" sz="4400" b="1"/>
              <a:t>In </a:t>
            </a:r>
          </a:p>
          <a:p>
            <a:r>
              <a:rPr lang="en-US" altLang="en-US" sz="4400" b="1"/>
              <a:t>Biology</a:t>
            </a:r>
          </a:p>
        </p:txBody>
      </p:sp>
      <p:pic>
        <p:nvPicPr>
          <p:cNvPr id="4100" name="Picture 7" descr="chemistry">
            <a:extLst>
              <a:ext uri="{FF2B5EF4-FFF2-40B4-BE49-F238E27FC236}">
                <a16:creationId xmlns:a16="http://schemas.microsoft.com/office/drawing/2014/main" id="{42E3E68B-D5DD-40D5-8E78-D382FB12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457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FC983F5-39E6-4D76-A277-05361D37E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14285CA-F960-4913-9DE0-211C43DFEE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2" descr="Image result for enzyme animation">
            <a:extLst>
              <a:ext uri="{FF2B5EF4-FFF2-40B4-BE49-F238E27FC236}">
                <a16:creationId xmlns:a16="http://schemas.microsoft.com/office/drawing/2014/main" id="{763DED4D-129F-45FC-B294-0C29E1BE7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05025"/>
            <a:ext cx="3286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1532BF64-E7E4-488E-A324-B1EDF4BF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279ABC0-3B57-4920-8628-07D36E443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5102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4400"/>
              <a:t>Each question will 			  be worth 2 points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4400"/>
              <a:t>You may NOT talk and/or communicate with a classmate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4400"/>
              <a:t>Scores will be collected and recorded at the end of the chapter</a:t>
            </a:r>
          </a:p>
        </p:txBody>
      </p:sp>
      <p:sp>
        <p:nvSpPr>
          <p:cNvPr id="14340" name="Title 4">
            <a:extLst>
              <a:ext uri="{FF2B5EF4-FFF2-40B4-BE49-F238E27FC236}">
                <a16:creationId xmlns:a16="http://schemas.microsoft.com/office/drawing/2014/main" id="{789A9DC2-AD00-492F-9EA6-9CF581F42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58825"/>
            <a:ext cx="8686800" cy="768350"/>
          </a:xfrm>
        </p:spPr>
        <p:txBody>
          <a:bodyPr/>
          <a:lstStyle/>
          <a:p>
            <a:r>
              <a:rPr lang="en-US" altLang="en-US" sz="4400"/>
              <a:t>Quick Quiz Time!</a:t>
            </a:r>
          </a:p>
        </p:txBody>
      </p:sp>
      <p:pic>
        <p:nvPicPr>
          <p:cNvPr id="14341" name="Picture 10" descr="http://leavingbio.net/ENZYMES_files/image004.gif">
            <a:extLst>
              <a:ext uri="{FF2B5EF4-FFF2-40B4-BE49-F238E27FC236}">
                <a16:creationId xmlns:a16="http://schemas.microsoft.com/office/drawing/2014/main" id="{A6DF9EDB-10AF-479E-B276-44B29FF794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730250"/>
            <a:ext cx="36718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recycle arrows">
            <a:extLst>
              <a:ext uri="{FF2B5EF4-FFF2-40B4-BE49-F238E27FC236}">
                <a16:creationId xmlns:a16="http://schemas.microsoft.com/office/drawing/2014/main" id="{39589D1E-0514-44AD-85C7-C9C56E4A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63C689CE-4263-43FA-B1D5-583E7D31B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206500"/>
            <a:ext cx="3276600" cy="45243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800"/>
              <a:t>Trade your paper with a </a:t>
            </a:r>
            <a:r>
              <a:rPr lang="en-US" altLang="en-US" sz="4800">
                <a:solidFill>
                  <a:srgbClr val="C00000"/>
                </a:solidFill>
              </a:rPr>
              <a:t>non-lab</a:t>
            </a:r>
            <a:r>
              <a:rPr lang="en-US" altLang="en-US" sz="4800"/>
              <a:t>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CB7B81E-D5B5-4D96-A813-68E64CD4D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3F9D7F0-80DD-4AF6-BF61-46E5D1C79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1885562B-E5B3-4B2A-8848-F586A278A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715963"/>
            <a:ext cx="86868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186496"/>
                </a:solidFill>
              </a:rPr>
              <a:t>KEY CONCEPT</a:t>
            </a:r>
            <a:br>
              <a:rPr lang="en-US" altLang="en-US" sz="3600" b="1">
                <a:solidFill>
                  <a:srgbClr val="186496"/>
                </a:solidFill>
              </a:rPr>
            </a:br>
            <a:r>
              <a:rPr lang="en-US" altLang="en-US" sz="3600" b="1">
                <a:solidFill>
                  <a:srgbClr val="C00000"/>
                </a:solidFill>
              </a:rPr>
              <a:t>Enzymes are catalysts for chemical reactions in living things.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49F2D4DC-2B9E-4084-8191-B3F6BE11EF7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5" y="2470150"/>
            <a:ext cx="6877050" cy="434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7F2709D-644C-423B-AB84-556B6C768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39775"/>
            <a:ext cx="8686800" cy="708025"/>
          </a:xfrm>
        </p:spPr>
        <p:txBody>
          <a:bodyPr/>
          <a:lstStyle/>
          <a:p>
            <a:r>
              <a:rPr lang="en-US" altLang="en-US" sz="4000"/>
              <a:t>Objectives for section 2-5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58B1377-7B95-4A88-9EAD-265698266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3908425"/>
          </a:xfrm>
        </p:spPr>
        <p:txBody>
          <a:bodyPr/>
          <a:lstStyle/>
          <a:p>
            <a:r>
              <a:rPr lang="en-US" altLang="en-US" sz="4000"/>
              <a:t>Explain the effects of a catalyst on activation energy.</a:t>
            </a:r>
          </a:p>
          <a:p>
            <a:r>
              <a:rPr lang="en-US" altLang="en-US" sz="4000"/>
              <a:t>Elaborate on how enzymes allow chemical 					  reactions to 				      occur. </a:t>
            </a:r>
          </a:p>
        </p:txBody>
      </p:sp>
      <p:pic>
        <p:nvPicPr>
          <p:cNvPr id="6148" name="Picture 2" descr="Related image">
            <a:extLst>
              <a:ext uri="{FF2B5EF4-FFF2-40B4-BE49-F238E27FC236}">
                <a16:creationId xmlns:a16="http://schemas.microsoft.com/office/drawing/2014/main" id="{CF98E00F-C3D6-4A68-A660-83871953F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1D95972-A902-469D-92F9-E0DE086E6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96913"/>
            <a:ext cx="8686800" cy="647700"/>
          </a:xfrm>
          <a:noFill/>
        </p:spPr>
        <p:txBody>
          <a:bodyPr/>
          <a:lstStyle/>
          <a:p>
            <a:pPr eaLnBrk="1" hangingPunct="1"/>
            <a:r>
              <a:rPr lang="en-US" altLang="en-US" sz="3600"/>
              <a:t>A catalyst </a:t>
            </a:r>
            <a:r>
              <a:rPr lang="en-US" altLang="en-US" sz="3600" i="1">
                <a:solidFill>
                  <a:srgbClr val="C00000"/>
                </a:solidFill>
              </a:rPr>
              <a:t>lowers</a:t>
            </a:r>
            <a:r>
              <a:rPr lang="en-US" altLang="en-US" sz="3600"/>
              <a:t> activation energy.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D9049CC-5435-4980-8883-320F671D4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509000" cy="2530475"/>
          </a:xfrm>
        </p:spPr>
        <p:txBody>
          <a:bodyPr/>
          <a:lstStyle/>
          <a:p>
            <a:pPr eaLnBrk="1" hangingPunct="1"/>
            <a:r>
              <a:rPr lang="en-US" altLang="en-US" sz="3600"/>
              <a:t>Catalysts are substances that speed up chemical reactions.</a:t>
            </a:r>
          </a:p>
          <a:p>
            <a:pPr lvl="1" eaLnBrk="1" hangingPunct="1"/>
            <a:r>
              <a:rPr lang="en-US" altLang="en-US" sz="3600"/>
              <a:t>decrease activation energy</a:t>
            </a:r>
          </a:p>
          <a:p>
            <a:pPr lvl="1" eaLnBrk="1" hangingPunct="1"/>
            <a:r>
              <a:rPr lang="en-US" altLang="en-US" sz="3600"/>
              <a:t>increase reaction rate (speeds it up)</a:t>
            </a:r>
          </a:p>
        </p:txBody>
      </p:sp>
      <p:pic>
        <p:nvPicPr>
          <p:cNvPr id="17412" name="Picture 4" descr="bhspe-010205-001">
            <a:extLst>
              <a:ext uri="{FF2B5EF4-FFF2-40B4-BE49-F238E27FC236}">
                <a16:creationId xmlns:a16="http://schemas.microsoft.com/office/drawing/2014/main" id="{2B9704B8-BCC0-4883-A17D-C9622192D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/>
          <a:stretch>
            <a:fillRect/>
          </a:stretch>
        </p:blipFill>
        <p:spPr bwMode="auto">
          <a:xfrm>
            <a:off x="893763" y="3824288"/>
            <a:ext cx="748823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AE22864-2A16-4B40-9D44-BE4BD0C05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65163"/>
            <a:ext cx="8915400" cy="1076325"/>
          </a:xfrm>
          <a:noFill/>
        </p:spPr>
        <p:txBody>
          <a:bodyPr/>
          <a:lstStyle/>
          <a:p>
            <a:pPr eaLnBrk="1" hangingPunct="1"/>
            <a:r>
              <a:rPr lang="en-US" altLang="en-US" sz="3200"/>
              <a:t>Enzymes allow chemical reactions to occur under tightly controlled conditions.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9E53791-ED40-4983-B2EE-E77B8AB08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075" y="1741488"/>
            <a:ext cx="8534400" cy="1865312"/>
          </a:xfrm>
        </p:spPr>
        <p:txBody>
          <a:bodyPr/>
          <a:lstStyle/>
          <a:p>
            <a:pPr eaLnBrk="1" hangingPunct="1"/>
            <a:r>
              <a:rPr lang="en-US" altLang="en-US" sz="3600"/>
              <a:t>Enzymes are catalysts in living things.</a:t>
            </a:r>
          </a:p>
          <a:p>
            <a:pPr lvl="1" eaLnBrk="1" hangingPunct="1"/>
            <a:r>
              <a:rPr lang="en-US" altLang="en-US" sz="3600"/>
              <a:t>Enzymes are needed for almost all processes.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D779066-A610-4CCC-B542-7D616CAD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40138"/>
            <a:ext cx="8534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600"/>
              <a:t>Most enzymes are proteins.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5" autoUpdateAnimBg="0"/>
      <p:bldP spid="19460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C4182BEC-4DD8-41C3-8D31-CE7DC3E78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25" y="765175"/>
            <a:ext cx="8893175" cy="1200150"/>
          </a:xfrm>
          <a:noFill/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186496"/>
                </a:solidFill>
              </a:rPr>
              <a:t>Disruptions in homeostasis can prevent enzymes from functioning.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E474C42-9EE1-4202-82F1-FF9EDAB4D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946275"/>
            <a:ext cx="8305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600"/>
              <a:t>Enzymes function best in a small range of conditions.</a:t>
            </a:r>
          </a:p>
          <a:p>
            <a:pPr lvl="1" eaLnBrk="1" hangingPunct="1"/>
            <a:r>
              <a:rPr lang="en-US" altLang="en-US" sz="3600"/>
              <a:t>An enzyme’s function depends on its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 advAuto="0"/>
      <p:bldP spid="21508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eavingbio.net/ENZYMES_files/image021.gif">
            <a:extLst>
              <a:ext uri="{FF2B5EF4-FFF2-40B4-BE49-F238E27FC236}">
                <a16:creationId xmlns:a16="http://schemas.microsoft.com/office/drawing/2014/main" id="{43D89623-75BA-4518-BF4C-402AB61E1C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950913"/>
            <a:ext cx="850265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1">
            <a:extLst>
              <a:ext uri="{FF2B5EF4-FFF2-40B4-BE49-F238E27FC236}">
                <a16:creationId xmlns:a16="http://schemas.microsoft.com/office/drawing/2014/main" id="{6A4CE0DD-1AFC-471E-92FC-2CE0363C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512763"/>
            <a:ext cx="5830888" cy="628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478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300396D2-C2A7-47F8-B735-FAEA5CE7A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5715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b="1"/>
              <a:t>Changes in temperature and pH can break hydrogen bonds.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C51B67D0-1992-4AEF-9F76-572F58C3E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2300" y="1016000"/>
            <a:ext cx="8305800" cy="8223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An enzyme’s structure allows only certain reactants to bind to the enzyme.</a:t>
            </a: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460073A6-21C3-4609-9D13-45BC98B96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943100"/>
            <a:ext cx="8305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substrates</a:t>
            </a:r>
          </a:p>
          <a:p>
            <a:pPr lvl="1" eaLnBrk="1" hangingPunct="1"/>
            <a:r>
              <a:rPr lang="en-US" altLang="en-US"/>
              <a:t>active site</a:t>
            </a:r>
          </a:p>
        </p:txBody>
      </p:sp>
      <p:grpSp>
        <p:nvGrpSpPr>
          <p:cNvPr id="22549" name="Group 21">
            <a:extLst>
              <a:ext uri="{FF2B5EF4-FFF2-40B4-BE49-F238E27FC236}">
                <a16:creationId xmlns:a16="http://schemas.microsoft.com/office/drawing/2014/main" id="{9E2B880F-27F7-4ED5-9FA5-08A1DB96F9C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057400"/>
            <a:ext cx="4343400" cy="4214813"/>
            <a:chOff x="2976" y="1344"/>
            <a:chExt cx="2400" cy="2294"/>
          </a:xfrm>
        </p:grpSpPr>
        <p:pic>
          <p:nvPicPr>
            <p:cNvPr id="11269" name="Picture 10" descr="C:\Documents and Settings\Administrator\Desktop\crops\img4.jpg">
              <a:extLst>
                <a:ext uri="{FF2B5EF4-FFF2-40B4-BE49-F238E27FC236}">
                  <a16:creationId xmlns:a16="http://schemas.microsoft.com/office/drawing/2014/main" id="{71ED7657-8871-49C8-89E0-C2D035A9C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344"/>
              <a:ext cx="166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14">
              <a:extLst>
                <a:ext uri="{FF2B5EF4-FFF2-40B4-BE49-F238E27FC236}">
                  <a16:creationId xmlns:a16="http://schemas.microsoft.com/office/drawing/2014/main" id="{29A9978D-D274-4507-B947-3EC48F5F8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392"/>
              <a:ext cx="864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substrates </a:t>
              </a:r>
              <a:br>
                <a:rPr lang="en-US" altLang="en-US" sz="1300" b="1"/>
              </a:br>
              <a:r>
                <a:rPr lang="en-US" altLang="en-US" sz="1300" b="1"/>
                <a:t>(reactants)</a:t>
              </a:r>
            </a:p>
          </p:txBody>
        </p:sp>
        <p:sp>
          <p:nvSpPr>
            <p:cNvPr id="11271" name="Text Box 16">
              <a:extLst>
                <a:ext uri="{FF2B5EF4-FFF2-40B4-BE49-F238E27FC236}">
                  <a16:creationId xmlns:a16="http://schemas.microsoft.com/office/drawing/2014/main" id="{24109C79-FB1C-4792-AD28-922FE5370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688"/>
              <a:ext cx="86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enzyme</a:t>
              </a:r>
            </a:p>
          </p:txBody>
        </p:sp>
        <p:sp>
          <p:nvSpPr>
            <p:cNvPr id="11272" name="Rectangle 17">
              <a:extLst>
                <a:ext uri="{FF2B5EF4-FFF2-40B4-BE49-F238E27FC236}">
                  <a16:creationId xmlns:a16="http://schemas.microsoft.com/office/drawing/2014/main" id="{E2AF31D8-5626-49ED-B98E-D12FCDE10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64"/>
              <a:ext cx="1344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Substrates bind to an</a:t>
              </a:r>
              <a:br>
                <a:rPr lang="en-US" altLang="en-US" sz="1300" b="1"/>
              </a:br>
              <a:r>
                <a:rPr lang="en-US" altLang="en-US" sz="1300" b="1"/>
                <a:t>enzyme at certain places called active sites.</a:t>
              </a:r>
            </a:p>
          </p:txBody>
        </p:sp>
        <p:sp>
          <p:nvSpPr>
            <p:cNvPr id="11273" name="Line 18">
              <a:extLst>
                <a:ext uri="{FF2B5EF4-FFF2-40B4-BE49-F238E27FC236}">
                  <a16:creationId xmlns:a16="http://schemas.microsoft.com/office/drawing/2014/main" id="{32C1D7E0-A3C1-4307-A789-3B1F57D52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536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9">
              <a:extLst>
                <a:ext uri="{FF2B5EF4-FFF2-40B4-BE49-F238E27FC236}">
                  <a16:creationId xmlns:a16="http://schemas.microsoft.com/office/drawing/2014/main" id="{4F4A9E4F-C6AE-4445-9369-B70446631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1536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0">
              <a:extLst>
                <a:ext uri="{FF2B5EF4-FFF2-40B4-BE49-F238E27FC236}">
                  <a16:creationId xmlns:a16="http://schemas.microsoft.com/office/drawing/2014/main" id="{98C901A0-AD95-4180-8E93-E62661B27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784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 autoUpdateAnimBg="0" advAuto="0"/>
      <p:bldP spid="2253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F4D61575-0C79-49F3-9183-3718F42F9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25" y="1003300"/>
            <a:ext cx="8305800" cy="8223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The lock-and-key model helps illustrate how enzymes function.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8C38EE94-D362-491D-9DC4-28352B177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1933575"/>
            <a:ext cx="8305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substrates brought together</a:t>
            </a:r>
          </a:p>
          <a:p>
            <a:pPr lvl="1" eaLnBrk="1" hangingPunct="1"/>
            <a:r>
              <a:rPr lang="en-US" altLang="en-US"/>
              <a:t>bonds in substrates weakened</a:t>
            </a:r>
          </a:p>
        </p:txBody>
      </p:sp>
      <p:grpSp>
        <p:nvGrpSpPr>
          <p:cNvPr id="24589" name="Group 13">
            <a:extLst>
              <a:ext uri="{FF2B5EF4-FFF2-40B4-BE49-F238E27FC236}">
                <a16:creationId xmlns:a16="http://schemas.microsoft.com/office/drawing/2014/main" id="{4CEF82D5-085E-44B9-BEF3-45868D83186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352800"/>
            <a:ext cx="8610600" cy="3248025"/>
            <a:chOff x="384" y="2112"/>
            <a:chExt cx="5424" cy="2046"/>
          </a:xfrm>
        </p:grpSpPr>
        <p:grpSp>
          <p:nvGrpSpPr>
            <p:cNvPr id="12293" name="Group 4">
              <a:extLst>
                <a:ext uri="{FF2B5EF4-FFF2-40B4-BE49-F238E27FC236}">
                  <a16:creationId xmlns:a16="http://schemas.microsoft.com/office/drawing/2014/main" id="{03904820-A130-44BC-858F-DEDFC1DFA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" y="2112"/>
              <a:ext cx="5232" cy="1823"/>
              <a:chOff x="288" y="1152"/>
              <a:chExt cx="5232" cy="1814"/>
            </a:xfrm>
          </p:grpSpPr>
          <p:pic>
            <p:nvPicPr>
              <p:cNvPr id="12297" name="Picture 5" descr="bhspe-010205-007">
                <a:extLst>
                  <a:ext uri="{FF2B5EF4-FFF2-40B4-BE49-F238E27FC236}">
                    <a16:creationId xmlns:a16="http://schemas.microsoft.com/office/drawing/2014/main" id="{F5DFC86F-2032-4E6B-90FD-292C481602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52"/>
                <a:ext cx="5040" cy="1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8" name="Rectangle 6">
                <a:extLst>
                  <a:ext uri="{FF2B5EF4-FFF2-40B4-BE49-F238E27FC236}">
                    <a16:creationId xmlns:a16="http://schemas.microsoft.com/office/drawing/2014/main" id="{E1301171-DF87-4F33-BBF9-C004AB9A5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735"/>
                <a:ext cx="1440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  <p:sp>
            <p:nvSpPr>
              <p:cNvPr id="12299" name="Rectangle 7">
                <a:extLst>
                  <a:ext uri="{FF2B5EF4-FFF2-40B4-BE49-F238E27FC236}">
                    <a16:creationId xmlns:a16="http://schemas.microsoft.com/office/drawing/2014/main" id="{D588C069-199B-4CCA-B6D1-F02A504EF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783"/>
                <a:ext cx="139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  <p:sp>
            <p:nvSpPr>
              <p:cNvPr id="12300" name="Rectangle 8">
                <a:extLst>
                  <a:ext uri="{FF2B5EF4-FFF2-40B4-BE49-F238E27FC236}">
                    <a16:creationId xmlns:a16="http://schemas.microsoft.com/office/drawing/2014/main" id="{73B546D3-6093-4BBC-A459-E4C53E072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784"/>
                <a:ext cx="1584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·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300" b="1"/>
              </a:p>
            </p:txBody>
          </p:sp>
        </p:grpSp>
        <p:sp>
          <p:nvSpPr>
            <p:cNvPr id="12294" name="Rectangle 10">
              <a:extLst>
                <a:ext uri="{FF2B5EF4-FFF2-40B4-BE49-F238E27FC236}">
                  <a16:creationId xmlns:a16="http://schemas.microsoft.com/office/drawing/2014/main" id="{B95A4D68-4150-4FD9-9428-0FD44A56E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599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Substrates bind to an</a:t>
              </a:r>
              <a:br>
                <a:rPr lang="en-US" altLang="en-US" sz="1300" b="1"/>
              </a:br>
              <a:r>
                <a:rPr lang="en-US" altLang="en-US" sz="1300" b="1"/>
                <a:t>enzyme at certain places called active sites.</a:t>
              </a:r>
            </a:p>
          </p:txBody>
        </p:sp>
        <p:sp>
          <p:nvSpPr>
            <p:cNvPr id="12295" name="Rectangle 11">
              <a:extLst>
                <a:ext uri="{FF2B5EF4-FFF2-40B4-BE49-F238E27FC236}">
                  <a16:creationId xmlns:a16="http://schemas.microsoft.com/office/drawing/2014/main" id="{96D77C87-E8EE-40FC-86A8-9FD72D3DB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600"/>
              <a:ext cx="129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The enzyme brings</a:t>
              </a:r>
              <a:br>
                <a:rPr lang="en-US" altLang="en-US" sz="1300" b="1"/>
              </a:br>
              <a:r>
                <a:rPr lang="en-US" altLang="en-US" sz="1300" b="1"/>
                <a:t>substrates together and weakens their bonds.</a:t>
              </a:r>
            </a:p>
          </p:txBody>
        </p:sp>
        <p:sp>
          <p:nvSpPr>
            <p:cNvPr id="12296" name="Rectangle 12">
              <a:extLst>
                <a:ext uri="{FF2B5EF4-FFF2-40B4-BE49-F238E27FC236}">
                  <a16:creationId xmlns:a16="http://schemas.microsoft.com/office/drawing/2014/main" id="{24F831D4-1AA3-4CF1-BD32-015C58E03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00"/>
              <a:ext cx="1728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·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300" b="1"/>
                <a:t>The catalyzed reaction forms</a:t>
              </a:r>
              <a:br>
                <a:rPr lang="en-US" altLang="en-US" sz="1300" b="1"/>
              </a:br>
              <a:r>
                <a:rPr lang="en-US" altLang="en-US" sz="1300" b="1"/>
                <a:t>a product that is released</a:t>
              </a:r>
              <a:br>
                <a:rPr lang="en-US" altLang="en-US" sz="1300" b="1"/>
              </a:br>
              <a:r>
                <a:rPr lang="en-US" altLang="en-US" sz="1300" b="1"/>
                <a:t>from the enzyme.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5" autoUpdateAnimBg="0" advAuto="0"/>
      <p:bldP spid="24585" grpId="0" build="p" bldLvl="5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185</Words>
  <Application>Microsoft Office PowerPoint</Application>
  <PresentationFormat>On-screen Show (4:3)</PresentationFormat>
  <Paragraphs>39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Blank Presentation</vt:lpstr>
      <vt:lpstr>Biology  Chapter 2</vt:lpstr>
      <vt:lpstr>PowerPoint Presentation</vt:lpstr>
      <vt:lpstr>Objectives for section 2-5</vt:lpstr>
      <vt:lpstr>A catalyst lowers activation energy.</vt:lpstr>
      <vt:lpstr>Enzymes allow chemical reactions to occur under tightly controlled conditions.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Quiz Time!</vt:lpstr>
      <vt:lpstr>Trade your paper with a non-lab partner</vt:lpstr>
      <vt:lpstr>PowerPoint Presentation</vt:lpstr>
    </vt:vector>
  </TitlesOfParts>
  <Company>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Jennifer Durako</cp:lastModifiedBy>
  <cp:revision>63</cp:revision>
  <dcterms:created xsi:type="dcterms:W3CDTF">2006-09-14T16:17:10Z</dcterms:created>
  <dcterms:modified xsi:type="dcterms:W3CDTF">2018-10-11T16:24:47Z</dcterms:modified>
</cp:coreProperties>
</file>