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4" autoAdjust="0"/>
    <p:restoredTop sz="94660"/>
  </p:normalViewPr>
  <p:slideViewPr>
    <p:cSldViewPr>
      <p:cViewPr varScale="1">
        <p:scale>
          <a:sx n="87" d="100"/>
          <a:sy n="87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6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4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3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9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0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1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1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07AD-73BF-435A-BE96-D5EBEFC922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0F40-BFFE-47B1-9EB6-E3426D01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6995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DNA was identified as the genetic material through a series of experiments.</a:t>
            </a:r>
          </a:p>
        </p:txBody>
      </p:sp>
      <p:pic>
        <p:nvPicPr>
          <p:cNvPr id="12295" name="Picture 7" descr="bhspe-0308U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8050"/>
            <a:ext cx="559752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58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bhspe-030802-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4147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829" name="Group 13"/>
          <p:cNvGrpSpPr>
            <a:grpSpLocks/>
          </p:cNvGrpSpPr>
          <p:nvPr/>
        </p:nvGrpSpPr>
        <p:grpSpPr bwMode="auto">
          <a:xfrm>
            <a:off x="5791200" y="4686300"/>
            <a:ext cx="838200" cy="457200"/>
            <a:chOff x="3600" y="2928"/>
            <a:chExt cx="528" cy="288"/>
          </a:xfrm>
        </p:grpSpPr>
        <p:sp>
          <p:nvSpPr>
            <p:cNvPr id="34825" name="Oval 9"/>
            <p:cNvSpPr>
              <a:spLocks noChangeArrowheads="1"/>
            </p:cNvSpPr>
            <p:nvPr/>
          </p:nvSpPr>
          <p:spPr bwMode="auto">
            <a:xfrm>
              <a:off x="3936" y="3024"/>
              <a:ext cx="192" cy="19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chemeClr val="bg1"/>
                  </a:solidFill>
                  <a:latin typeface="Arial Unicode MS" pitchFamily="34" charset="-128"/>
                </a:rPr>
                <a:t>T</a:t>
              </a:r>
            </a:p>
          </p:txBody>
        </p:sp>
        <p:sp>
          <p:nvSpPr>
            <p:cNvPr id="34826" name="Oval 10"/>
            <p:cNvSpPr>
              <a:spLocks noChangeArrowheads="1"/>
            </p:cNvSpPr>
            <p:nvPr/>
          </p:nvSpPr>
          <p:spPr bwMode="auto">
            <a:xfrm>
              <a:off x="3600" y="2928"/>
              <a:ext cx="192" cy="192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chemeClr val="bg1"/>
                  </a:solidFill>
                  <a:latin typeface="Arial Unicode MS" pitchFamily="34" charset="-128"/>
                </a:rPr>
                <a:t>A</a:t>
              </a:r>
            </a:p>
          </p:txBody>
        </p:sp>
      </p:grp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5562600" y="4305300"/>
            <a:ext cx="914400" cy="457200"/>
            <a:chOff x="3504" y="2736"/>
            <a:chExt cx="576" cy="288"/>
          </a:xfrm>
        </p:grpSpPr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>
              <a:off x="3888" y="2832"/>
              <a:ext cx="192" cy="192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chemeClr val="bg1"/>
                  </a:solidFill>
                  <a:latin typeface="Arial Unicode MS" pitchFamily="34" charset="-128"/>
                </a:rPr>
                <a:t>C</a:t>
              </a:r>
            </a:p>
          </p:txBody>
        </p:sp>
        <p:sp>
          <p:nvSpPr>
            <p:cNvPr id="34827" name="Oval 11"/>
            <p:cNvSpPr>
              <a:spLocks noChangeArrowheads="1"/>
            </p:cNvSpPr>
            <p:nvPr/>
          </p:nvSpPr>
          <p:spPr bwMode="auto">
            <a:xfrm>
              <a:off x="3504" y="2736"/>
              <a:ext cx="192" cy="192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Arial Unicode MS" pitchFamily="34" charset="-128"/>
                </a:rPr>
                <a:t>G</a:t>
              </a:r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814388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Nucleotides always pair in the same way.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4724400" cy="118745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The base-pairing rules show how nucleotides always pair up in DNA.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28638" y="3552825"/>
            <a:ext cx="43481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Because a pyrimidine (single ring) pairs with a purine (double ring), the helix has a uniform width.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33400" y="2551113"/>
            <a:ext cx="274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itchFamily="34" charset="0"/>
              </a:rPr>
              <a:t> A pairs with T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000125" y="2971800"/>
            <a:ext cx="235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–"/>
            </a:pPr>
            <a:r>
              <a:rPr lang="en-US" altLang="en-US">
                <a:latin typeface="Arial" pitchFamily="34" charset="0"/>
              </a:rPr>
              <a:t> C pairs with G</a:t>
            </a:r>
          </a:p>
        </p:txBody>
      </p:sp>
    </p:spTree>
    <p:extLst>
      <p:ext uri="{BB962C8B-B14F-4D97-AF65-F5344CB8AC3E}">
        <p14:creationId xmlns:p14="http://schemas.microsoft.com/office/powerpoint/2010/main" val="1421073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bldLvl="5" autoUpdateAnimBg="0"/>
      <p:bldP spid="34820" grpId="0" autoUpdateAnimBg="0"/>
      <p:bldP spid="34822" grpId="0" build="p" bldLvl="5" autoUpdateAnimBg="0"/>
      <p:bldP spid="3483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33400" y="914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The backbone is connected by covalent bonds.</a:t>
            </a:r>
          </a:p>
        </p:txBody>
      </p: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2203450" y="1905000"/>
            <a:ext cx="4425950" cy="4864100"/>
            <a:chOff x="2976" y="1920"/>
            <a:chExt cx="1913" cy="2102"/>
          </a:xfrm>
        </p:grpSpPr>
        <p:pic>
          <p:nvPicPr>
            <p:cNvPr id="35844" name="Picture 4" descr="bhspe-030802-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0"/>
              <a:ext cx="1913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852" name="Group 12"/>
            <p:cNvGrpSpPr>
              <a:grpSpLocks/>
            </p:cNvGrpSpPr>
            <p:nvPr/>
          </p:nvGrpSpPr>
          <p:grpSpPr bwMode="auto">
            <a:xfrm>
              <a:off x="3312" y="3552"/>
              <a:ext cx="1561" cy="470"/>
              <a:chOff x="3312" y="3552"/>
              <a:chExt cx="1561" cy="470"/>
            </a:xfrm>
          </p:grpSpPr>
          <p:sp>
            <p:nvSpPr>
              <p:cNvPr id="35847" name="Text Box 7"/>
              <p:cNvSpPr txBox="1">
                <a:spLocks noChangeArrowheads="1"/>
              </p:cNvSpPr>
              <p:nvPr/>
            </p:nvSpPr>
            <p:spPr bwMode="auto">
              <a:xfrm>
                <a:off x="3312" y="3897"/>
                <a:ext cx="60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300" b="1">
                    <a:latin typeface="Arial" pitchFamily="34" charset="0"/>
                  </a:rPr>
                  <a:t>hydrogen bond</a:t>
                </a:r>
              </a:p>
            </p:txBody>
          </p:sp>
          <p:sp>
            <p:nvSpPr>
              <p:cNvPr id="35848" name="Text Box 8"/>
              <p:cNvSpPr txBox="1">
                <a:spLocks noChangeArrowheads="1"/>
              </p:cNvSpPr>
              <p:nvPr/>
            </p:nvSpPr>
            <p:spPr bwMode="auto">
              <a:xfrm>
                <a:off x="4307" y="3888"/>
                <a:ext cx="566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300" b="1">
                    <a:latin typeface="Arial" pitchFamily="34" charset="0"/>
                  </a:rPr>
                  <a:t>covalent bond</a:t>
                </a:r>
              </a:p>
            </p:txBody>
          </p:sp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 flipV="1">
                <a:off x="3648" y="3648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 flipV="1">
                <a:off x="4416" y="3552"/>
                <a:ext cx="33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533400" y="1371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The bases are connected by hydrogen bonds.</a:t>
            </a:r>
          </a:p>
        </p:txBody>
      </p:sp>
    </p:spTree>
    <p:extLst>
      <p:ext uri="{BB962C8B-B14F-4D97-AF65-F5344CB8AC3E}">
        <p14:creationId xmlns:p14="http://schemas.microsoft.com/office/powerpoint/2010/main" val="2746100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 autoUpdateAnimBg="0" advAuto="0"/>
      <p:bldP spid="3586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DNA replication copies the genetic information of a cell.  </a:t>
            </a:r>
          </a:p>
        </p:txBody>
      </p:sp>
      <p:pic>
        <p:nvPicPr>
          <p:cNvPr id="12297" name="Picture 9" descr="bhspe-0308U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8050"/>
            <a:ext cx="559752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54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bhspe-0205cr-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00263"/>
            <a:ext cx="38862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09625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Replication copies the genetic information.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1125"/>
            <a:ext cx="86106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A single strand of DNA serves as a template for a new strand.</a:t>
            </a:r>
          </a:p>
          <a:p>
            <a:r>
              <a:rPr lang="en-US" altLang="en-US"/>
              <a:t>The rules of base pairing direct</a:t>
            </a:r>
            <a:br>
              <a:rPr lang="en-US" altLang="en-US"/>
            </a:br>
            <a:r>
              <a:rPr lang="en-US" altLang="en-US"/>
              <a:t>replication.</a:t>
            </a:r>
          </a:p>
          <a:p>
            <a:r>
              <a:rPr lang="en-US" altLang="en-US"/>
              <a:t>DNA is replicated during the</a:t>
            </a:r>
            <a:br>
              <a:rPr lang="en-US" altLang="en-US"/>
            </a:br>
            <a:r>
              <a:rPr lang="en-US" altLang="en-US"/>
              <a:t>S (synthesis) stage of the</a:t>
            </a:r>
            <a:br>
              <a:rPr lang="en-US" altLang="en-US"/>
            </a:br>
            <a:r>
              <a:rPr lang="en-US" altLang="en-US"/>
              <a:t>cell cycle.</a:t>
            </a:r>
          </a:p>
          <a:p>
            <a:r>
              <a:rPr lang="en-US" altLang="en-US"/>
              <a:t>Each body cell gets a</a:t>
            </a:r>
            <a:br>
              <a:rPr lang="en-US" altLang="en-US"/>
            </a:br>
            <a:r>
              <a:rPr lang="en-US" altLang="en-US"/>
              <a:t>complete set of</a:t>
            </a:r>
            <a:br>
              <a:rPr lang="en-US" altLang="en-US"/>
            </a:br>
            <a:r>
              <a:rPr lang="en-US" altLang="en-US"/>
              <a:t>identical DNA.</a:t>
            </a:r>
          </a:p>
        </p:txBody>
      </p:sp>
    </p:spTree>
    <p:extLst>
      <p:ext uri="{BB962C8B-B14F-4D97-AF65-F5344CB8AC3E}">
        <p14:creationId xmlns:p14="http://schemas.microsoft.com/office/powerpoint/2010/main" val="3051032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Proteins carry out the process of replication.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7848600" cy="25019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DNA serves only as a template. </a:t>
            </a:r>
          </a:p>
          <a:p>
            <a:r>
              <a:rPr lang="en-US" altLang="en-US"/>
              <a:t>Enzymes and other proteins do the actual work of replication.</a:t>
            </a:r>
          </a:p>
          <a:p>
            <a:pPr lvl="1"/>
            <a:r>
              <a:rPr lang="en-US" altLang="en-US"/>
              <a:t>Enzymes unzip the double helix.</a:t>
            </a:r>
          </a:p>
          <a:p>
            <a:pPr lvl="1"/>
            <a:r>
              <a:rPr lang="en-US" altLang="en-US"/>
              <a:t>Free-floating nucleotides form hydrogen bonds with the template strand.</a:t>
            </a:r>
          </a:p>
        </p:txBody>
      </p: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1219200" y="3733800"/>
            <a:ext cx="6781800" cy="2690813"/>
            <a:chOff x="768" y="2352"/>
            <a:chExt cx="4272" cy="1695"/>
          </a:xfrm>
        </p:grpSpPr>
        <p:pic>
          <p:nvPicPr>
            <p:cNvPr id="23559" name="Picture 7" descr="bhspe-030803-00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496"/>
              <a:ext cx="4272" cy="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3627" y="2352"/>
              <a:ext cx="5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Arial" pitchFamily="34" charset="0"/>
                </a:rPr>
                <a:t>nucleotide</a:t>
              </a: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H="1">
              <a:off x="3600" y="2496"/>
              <a:ext cx="92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70" name="Group 18"/>
            <p:cNvGrpSpPr>
              <a:grpSpLocks/>
            </p:cNvGrpSpPr>
            <p:nvPr/>
          </p:nvGrpSpPr>
          <p:grpSpPr bwMode="auto">
            <a:xfrm>
              <a:off x="2112" y="3110"/>
              <a:ext cx="1440" cy="250"/>
              <a:chOff x="2112" y="3088"/>
              <a:chExt cx="1440" cy="250"/>
            </a:xfrm>
          </p:grpSpPr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 flipH="1" flipV="1">
                <a:off x="2112" y="3216"/>
                <a:ext cx="1440" cy="0"/>
              </a:xfrm>
              <a:prstGeom prst="line">
                <a:avLst/>
              </a:prstGeom>
              <a:noFill/>
              <a:ln w="3810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1" name="Rectangle 9"/>
              <p:cNvSpPr>
                <a:spLocks noChangeArrowheads="1"/>
              </p:cNvSpPr>
              <p:nvPr/>
            </p:nvSpPr>
            <p:spPr bwMode="auto">
              <a:xfrm>
                <a:off x="2304" y="3088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1000" b="1">
                    <a:solidFill>
                      <a:schemeClr val="bg1"/>
                    </a:solidFill>
                    <a:latin typeface="Arial" pitchFamily="34" charset="0"/>
                  </a:rPr>
                  <a:t>The DNA molecule unzips in both directions.</a:t>
                </a:r>
                <a:endParaRPr lang="en-US" altLang="en-US" sz="1200" b="1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5549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33400" y="1730375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/>
              <a:t>Polymerase enzymes form covalent bonds between nucleotides in the new strand.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533400" y="931863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/>
              <a:t>DNA polymerase enzymes bond the nucleotides together to form the double helix.</a:t>
            </a:r>
          </a:p>
        </p:txBody>
      </p: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228600" y="2757488"/>
            <a:ext cx="8763000" cy="3490912"/>
            <a:chOff x="720" y="912"/>
            <a:chExt cx="4080" cy="1625"/>
          </a:xfrm>
        </p:grpSpPr>
        <p:pic>
          <p:nvPicPr>
            <p:cNvPr id="44062" name="Picture 30" descr="bhspe-030803-001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12"/>
              <a:ext cx="4080" cy="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63" name="Rectangle 31"/>
            <p:cNvSpPr>
              <a:spLocks noChangeArrowheads="1"/>
            </p:cNvSpPr>
            <p:nvPr/>
          </p:nvSpPr>
          <p:spPr bwMode="auto">
            <a:xfrm>
              <a:off x="3696" y="2304"/>
              <a:ext cx="65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Arial" pitchFamily="34" charset="0"/>
                </a:rPr>
                <a:t>DNA polymerase</a:t>
              </a:r>
            </a:p>
          </p:txBody>
        </p:sp>
        <p:grpSp>
          <p:nvGrpSpPr>
            <p:cNvPr id="44064" name="Group 32"/>
            <p:cNvGrpSpPr>
              <a:grpSpLocks/>
            </p:cNvGrpSpPr>
            <p:nvPr/>
          </p:nvGrpSpPr>
          <p:grpSpPr bwMode="auto">
            <a:xfrm>
              <a:off x="2160" y="1325"/>
              <a:ext cx="1584" cy="1056"/>
              <a:chOff x="2160" y="1337"/>
              <a:chExt cx="1584" cy="1056"/>
            </a:xfrm>
          </p:grpSpPr>
          <p:sp>
            <p:nvSpPr>
              <p:cNvPr id="44065" name="Rectangle 33"/>
              <p:cNvSpPr>
                <a:spLocks noChangeArrowheads="1"/>
              </p:cNvSpPr>
              <p:nvPr/>
            </p:nvSpPr>
            <p:spPr bwMode="auto">
              <a:xfrm>
                <a:off x="2449" y="1529"/>
                <a:ext cx="460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latin typeface="Arial" pitchFamily="34" charset="0"/>
                  </a:rPr>
                  <a:t>new strand</a:t>
                </a:r>
              </a:p>
            </p:txBody>
          </p:sp>
          <p:sp>
            <p:nvSpPr>
              <p:cNvPr id="44066" name="Rectangle 34"/>
              <p:cNvSpPr>
                <a:spLocks noChangeArrowheads="1"/>
              </p:cNvSpPr>
              <p:nvPr/>
            </p:nvSpPr>
            <p:spPr bwMode="auto">
              <a:xfrm>
                <a:off x="3195" y="1500"/>
                <a:ext cx="441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latin typeface="Arial" pitchFamily="34" charset="0"/>
                  </a:rPr>
                  <a:t>nucleotide</a:t>
                </a:r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auto">
              <a:xfrm flipV="1">
                <a:off x="2640" y="1337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auto">
              <a:xfrm flipH="1">
                <a:off x="2160" y="1673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9" name="Line 37"/>
              <p:cNvSpPr>
                <a:spLocks noChangeShapeType="1"/>
              </p:cNvSpPr>
              <p:nvPr/>
            </p:nvSpPr>
            <p:spPr bwMode="auto">
              <a:xfrm flipH="1">
                <a:off x="3216" y="1625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0" name="Line 38"/>
              <p:cNvSpPr>
                <a:spLocks noChangeShapeType="1"/>
              </p:cNvSpPr>
              <p:nvPr/>
            </p:nvSpPr>
            <p:spPr bwMode="auto">
              <a:xfrm flipH="1" flipV="1">
                <a:off x="3360" y="2249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721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 bldLvl="2" autoUpdateAnimBg="0"/>
      <p:bldP spid="44060" grpId="0" build="p" bldLvl="2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3400" y="1752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DNA replication is semiconservative. </a:t>
            </a:r>
          </a:p>
        </p:txBody>
      </p:sp>
      <p:grpSp>
        <p:nvGrpSpPr>
          <p:cNvPr id="37924" name="Group 36"/>
          <p:cNvGrpSpPr>
            <a:grpSpLocks/>
          </p:cNvGrpSpPr>
          <p:nvPr/>
        </p:nvGrpSpPr>
        <p:grpSpPr bwMode="auto">
          <a:xfrm>
            <a:off x="101600" y="2413000"/>
            <a:ext cx="8839200" cy="3535363"/>
            <a:chOff x="720" y="2585"/>
            <a:chExt cx="4081" cy="1632"/>
          </a:xfrm>
        </p:grpSpPr>
        <p:pic>
          <p:nvPicPr>
            <p:cNvPr id="37891" name="Picture 3" descr="bhspe-030803-001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97"/>
              <a:ext cx="4081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923" name="Group 35"/>
            <p:cNvGrpSpPr>
              <a:grpSpLocks/>
            </p:cNvGrpSpPr>
            <p:nvPr/>
          </p:nvGrpSpPr>
          <p:grpSpPr bwMode="auto">
            <a:xfrm>
              <a:off x="2112" y="2585"/>
              <a:ext cx="1417" cy="818"/>
              <a:chOff x="2112" y="2585"/>
              <a:chExt cx="1417" cy="818"/>
            </a:xfrm>
          </p:grpSpPr>
          <p:sp>
            <p:nvSpPr>
              <p:cNvPr id="37900" name="Rectangle 12"/>
              <p:cNvSpPr>
                <a:spLocks noChangeArrowheads="1"/>
              </p:cNvSpPr>
              <p:nvPr/>
            </p:nvSpPr>
            <p:spPr bwMode="auto">
              <a:xfrm>
                <a:off x="2112" y="2604"/>
                <a:ext cx="574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latin typeface="Arial" pitchFamily="34" charset="0"/>
                  </a:rPr>
                  <a:t>original strand</a:t>
                </a:r>
              </a:p>
            </p:txBody>
          </p:sp>
          <p:sp>
            <p:nvSpPr>
              <p:cNvPr id="37914" name="Rectangle 26"/>
              <p:cNvSpPr>
                <a:spLocks noChangeArrowheads="1"/>
              </p:cNvSpPr>
              <p:nvPr/>
            </p:nvSpPr>
            <p:spPr bwMode="auto">
              <a:xfrm>
                <a:off x="3073" y="2585"/>
                <a:ext cx="456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latin typeface="Arial" pitchFamily="34" charset="0"/>
                  </a:rPr>
                  <a:t>new strand</a:t>
                </a:r>
              </a:p>
            </p:txBody>
          </p:sp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 flipH="1">
                <a:off x="2208" y="272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28"/>
              <p:cNvSpPr>
                <a:spLocks noChangeShapeType="1"/>
              </p:cNvSpPr>
              <p:nvPr/>
            </p:nvSpPr>
            <p:spPr bwMode="auto">
              <a:xfrm flipH="1">
                <a:off x="3120" y="2729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7" name="Rectangle 29"/>
              <p:cNvSpPr>
                <a:spLocks noChangeArrowheads="1"/>
              </p:cNvSpPr>
              <p:nvPr/>
            </p:nvSpPr>
            <p:spPr bwMode="auto">
              <a:xfrm>
                <a:off x="2155" y="3276"/>
                <a:ext cx="848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latin typeface="Arial" pitchFamily="34" charset="0"/>
                  </a:rPr>
                  <a:t>Two molecules of DNA</a:t>
                </a:r>
              </a:p>
            </p:txBody>
          </p:sp>
        </p:grpSp>
      </p:grp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33400" y="9144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Two new molecules of DNA are formed, each with an original strand and a newly formed strand.</a:t>
            </a:r>
          </a:p>
        </p:txBody>
      </p:sp>
    </p:spTree>
    <p:extLst>
      <p:ext uri="{BB962C8B-B14F-4D97-AF65-F5344CB8AC3E}">
        <p14:creationId xmlns:p14="http://schemas.microsoft.com/office/powerpoint/2010/main" val="3261238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9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6995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457200" indent="-4572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457200" indent="-4572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186496"/>
                </a:solidFill>
                <a:latin typeface="Arial" charset="0"/>
              </a:rPr>
              <a:t>KEY CONCEPT </a:t>
            </a:r>
            <a:br>
              <a:rPr lang="en-US" altLang="en-US" b="1">
                <a:solidFill>
                  <a:srgbClr val="186496"/>
                </a:solidFill>
                <a:latin typeface="Arial" charset="0"/>
              </a:rPr>
            </a:br>
            <a:r>
              <a:rPr lang="en-US" altLang="en-US" b="1">
                <a:solidFill>
                  <a:srgbClr val="000000"/>
                </a:solidFill>
                <a:latin typeface="Arial" charset="0"/>
                <a:cs typeface="Times New Roman" charset="0"/>
              </a:rPr>
              <a:t>Transcription converts a gene into a single-stranded RNA molecule. </a:t>
            </a:r>
          </a:p>
        </p:txBody>
      </p:sp>
      <p:pic>
        <p:nvPicPr>
          <p:cNvPr id="12297" name="Picture 9" descr="bhspe-0308U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8050"/>
            <a:ext cx="559752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61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239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68450"/>
            <a:ext cx="44196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09625"/>
            <a:ext cx="8915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RNA carries DNA’s instructions.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3188"/>
            <a:ext cx="3352800" cy="22828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mtClean="0"/>
              <a:t>The central dogma states that information flows in one direction from DNA to RNA to proteins. </a:t>
            </a:r>
          </a:p>
        </p:txBody>
      </p:sp>
    </p:spTree>
    <p:extLst>
      <p:ext uri="{BB962C8B-B14F-4D97-AF65-F5344CB8AC3E}">
        <p14:creationId xmlns:p14="http://schemas.microsoft.com/office/powerpoint/2010/main" val="3745306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3400" y="935038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The central dogma includes three processes.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2717800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RNA is a link between DNA and proteins.</a:t>
            </a:r>
          </a:p>
        </p:txBody>
      </p:sp>
      <p:pic>
        <p:nvPicPr>
          <p:cNvPr id="5124" name="Picture 5" descr="bhspe-030804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81150"/>
            <a:ext cx="44196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5908675" y="1987550"/>
            <a:ext cx="2287588" cy="2686050"/>
            <a:chOff x="3722" y="1252"/>
            <a:chExt cx="1441" cy="1692"/>
          </a:xfrm>
        </p:grpSpPr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3722" y="1252"/>
              <a:ext cx="650" cy="189"/>
            </a:xfrm>
            <a:prstGeom prst="rect">
              <a:avLst/>
            </a:prstGeom>
            <a:solidFill>
              <a:srgbClr val="18649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1">
                  <a:solidFill>
                    <a:schemeClr val="bg1"/>
                  </a:solidFill>
                </a:rPr>
                <a:t>replication</a:t>
              </a:r>
            </a:p>
          </p:txBody>
        </p:sp>
        <p:sp>
          <p:nvSpPr>
            <p:cNvPr id="5128" name="Rectangle 7"/>
            <p:cNvSpPr>
              <a:spLocks noChangeArrowheads="1"/>
            </p:cNvSpPr>
            <p:nvPr/>
          </p:nvSpPr>
          <p:spPr bwMode="auto">
            <a:xfrm>
              <a:off x="4323" y="1793"/>
              <a:ext cx="760" cy="189"/>
            </a:xfrm>
            <a:prstGeom prst="rect">
              <a:avLst/>
            </a:prstGeom>
            <a:solidFill>
              <a:srgbClr val="E3441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1">
                  <a:solidFill>
                    <a:schemeClr val="bg1"/>
                  </a:solidFill>
                </a:rPr>
                <a:t>transcription</a:t>
              </a:r>
            </a:p>
          </p:txBody>
        </p:sp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4507" y="2755"/>
              <a:ext cx="656" cy="189"/>
            </a:xfrm>
            <a:prstGeom prst="rect">
              <a:avLst/>
            </a:prstGeom>
            <a:solidFill>
              <a:srgbClr val="00C238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1">
                  <a:solidFill>
                    <a:schemeClr val="bg1"/>
                  </a:solidFill>
                </a:rPr>
                <a:t>translation</a:t>
              </a:r>
            </a:p>
          </p:txBody>
        </p:sp>
      </p:grp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09600" y="1384300"/>
            <a:ext cx="26590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/>
              <a:t> Replication</a:t>
            </a:r>
          </a:p>
          <a:p>
            <a:pPr lvl="1" eaLnBrk="1" hangingPunct="1"/>
            <a:r>
              <a:rPr lang="en-US" altLang="en-US"/>
              <a:t> Transcription</a:t>
            </a:r>
          </a:p>
          <a:p>
            <a:pPr lvl="1" eaLnBrk="1" hangingPunct="1"/>
            <a:r>
              <a:rPr lang="en-US" altLang="en-US"/>
              <a:t> Translation</a:t>
            </a:r>
          </a:p>
        </p:txBody>
      </p:sp>
    </p:spTree>
    <p:extLst>
      <p:ext uri="{BB962C8B-B14F-4D97-AF65-F5344CB8AC3E}">
        <p14:creationId xmlns:p14="http://schemas.microsoft.com/office/powerpoint/2010/main" val="3246787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5" autoUpdateAnimBg="0" advAuto="0"/>
      <p:bldP spid="36867" grpId="0" build="p" autoUpdateAnimBg="0"/>
      <p:bldP spid="36875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23913"/>
            <a:ext cx="8901112" cy="457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Griffith finds a ‘transforming principle.’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610600" cy="242887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Griffith experimented with the bacteria that cause pneumonia.</a:t>
            </a:r>
          </a:p>
          <a:p>
            <a:r>
              <a:rPr lang="en-US" altLang="en-US"/>
              <a:t>He used two forms: the S form (deadly) and the R form (not deadly).</a:t>
            </a:r>
          </a:p>
          <a:p>
            <a:r>
              <a:rPr lang="en-US" altLang="en-US"/>
              <a:t>A transforming material passed from dead S bacteria to live R bacteria, making them deadly.</a:t>
            </a:r>
          </a:p>
        </p:txBody>
      </p:sp>
      <p:pic>
        <p:nvPicPr>
          <p:cNvPr id="4101" name="Picture 5" descr="bhspe-030801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6781800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64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3400" y="928688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RNA differs from DNA in three major ways.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1514475"/>
            <a:ext cx="8610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/>
              <a:t>RNA has a ribose sugar.</a:t>
            </a:r>
          </a:p>
          <a:p>
            <a:pPr lvl="1" eaLnBrk="1" hangingPunct="1"/>
            <a:r>
              <a:rPr lang="en-US" altLang="en-US"/>
              <a:t>RNA has uracil instead of thymine.</a:t>
            </a:r>
          </a:p>
          <a:p>
            <a:pPr lvl="1" eaLnBrk="1" hangingPunct="1"/>
            <a:r>
              <a:rPr lang="en-US" altLang="en-US"/>
              <a:t>RNA is a single-stranded structure.</a:t>
            </a:r>
          </a:p>
        </p:txBody>
      </p:sp>
      <p:pic>
        <p:nvPicPr>
          <p:cNvPr id="40964" name="Picture 4" descr="240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65463"/>
            <a:ext cx="53975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91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28675"/>
            <a:ext cx="8915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Transcription makes three types of RNA.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4938"/>
            <a:ext cx="8610600" cy="457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mtClean="0"/>
              <a:t>Transcription copies DNA to make a strand of RNA.</a:t>
            </a:r>
          </a:p>
        </p:txBody>
      </p:sp>
    </p:spTree>
    <p:extLst>
      <p:ext uri="{BB962C8B-B14F-4D97-AF65-F5344CB8AC3E}">
        <p14:creationId xmlns:p14="http://schemas.microsoft.com/office/powerpoint/2010/main" val="300317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rgbClr val="000000"/>
                </a:solidFill>
                <a:cs typeface="Times New Roman" charset="0"/>
              </a:rPr>
              <a:t>Translation converts an mRNA message into a polypeptide, or protein. </a:t>
            </a:r>
          </a:p>
        </p:txBody>
      </p:sp>
      <p:pic>
        <p:nvPicPr>
          <p:cNvPr id="12297" name="Picture 9" descr="bhspe-0308U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8050"/>
            <a:ext cx="559752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02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814388"/>
            <a:ext cx="8920162" cy="457200"/>
          </a:xfrm>
        </p:spPr>
        <p:txBody>
          <a:bodyPr/>
          <a:lstStyle/>
          <a:p>
            <a:r>
              <a:rPr lang="en-US" altLang="en-US"/>
              <a:t>Amino acids are coded by mRNA base sequences.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2238"/>
            <a:ext cx="8610600" cy="1260475"/>
          </a:xfrm>
        </p:spPr>
        <p:txBody>
          <a:bodyPr/>
          <a:lstStyle/>
          <a:p>
            <a:r>
              <a:rPr lang="en-US" altLang="en-US"/>
              <a:t>Translation converts mRNA messages into polypeptides.</a:t>
            </a:r>
          </a:p>
          <a:p>
            <a:r>
              <a:rPr lang="en-US" altLang="en-US"/>
              <a:t>A codon is a sequence of three nucleotides that codes for an amino acid.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524000" y="2835275"/>
            <a:ext cx="5943600" cy="3641725"/>
            <a:chOff x="0" y="1968"/>
            <a:chExt cx="2496" cy="1529"/>
          </a:xfrm>
        </p:grpSpPr>
        <p:pic>
          <p:nvPicPr>
            <p:cNvPr id="4102" name="Picture 6" descr="bhspe-030805-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4"/>
              <a:ext cx="2496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88" y="1968"/>
              <a:ext cx="63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>
                  <a:latin typeface="Arial" charset="0"/>
                </a:rPr>
                <a:t>codon for</a:t>
              </a:r>
            </a:p>
            <a:p>
              <a:r>
                <a:rPr lang="en-US" altLang="en-US" sz="1300" b="1">
                  <a:latin typeface="Arial" charset="0"/>
                </a:rPr>
                <a:t>methionine (Met)</a:t>
              </a: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256" y="1968"/>
              <a:ext cx="50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>
                  <a:latin typeface="Arial" charset="0"/>
                </a:rPr>
                <a:t>codon for</a:t>
              </a:r>
            </a:p>
            <a:p>
              <a:r>
                <a:rPr lang="en-US" altLang="en-US" sz="1300" b="1">
                  <a:latin typeface="Arial" charset="0"/>
                </a:rPr>
                <a:t>leucine (Leu)</a:t>
              </a: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1248" y="240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480" y="2208"/>
              <a:ext cx="768" cy="432"/>
              <a:chOff x="480" y="2208"/>
              <a:chExt cx="768" cy="432"/>
            </a:xfrm>
          </p:grpSpPr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624" y="2208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>
                <a:off x="480" y="2400"/>
                <a:ext cx="7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>
                <a:off x="480" y="240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1248" y="2208"/>
              <a:ext cx="768" cy="432"/>
              <a:chOff x="480" y="2208"/>
              <a:chExt cx="768" cy="432"/>
            </a:xfrm>
          </p:grpSpPr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>
                <a:off x="624" y="2208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/>
            </p:nvSpPr>
            <p:spPr bwMode="auto">
              <a:xfrm>
                <a:off x="480" y="2400"/>
                <a:ext cx="7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17"/>
              <p:cNvSpPr>
                <a:spLocks noChangeShapeType="1"/>
              </p:cNvSpPr>
              <p:nvPr/>
            </p:nvSpPr>
            <p:spPr bwMode="auto">
              <a:xfrm>
                <a:off x="480" y="240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2016" y="240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092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3400" y="925513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The genetic code matches each codon to its amino acid or function.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81000" y="1752600"/>
            <a:ext cx="243840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/>
              <a:t>three stop codons</a:t>
            </a:r>
          </a:p>
          <a:p>
            <a:pPr lvl="1" eaLnBrk="1" hangingPunct="1"/>
            <a:r>
              <a:rPr lang="en-US" altLang="en-US"/>
              <a:t>one start codon, codes for methionine</a:t>
            </a:r>
          </a:p>
        </p:txBody>
      </p:sp>
      <p:grpSp>
        <p:nvGrpSpPr>
          <p:cNvPr id="36906" name="Group 42"/>
          <p:cNvGrpSpPr>
            <a:grpSpLocks/>
          </p:cNvGrpSpPr>
          <p:nvPr/>
        </p:nvGrpSpPr>
        <p:grpSpPr bwMode="auto">
          <a:xfrm>
            <a:off x="1077913" y="1593850"/>
            <a:ext cx="7913687" cy="4959350"/>
            <a:chOff x="679" y="1004"/>
            <a:chExt cx="4985" cy="3124"/>
          </a:xfrm>
        </p:grpSpPr>
        <p:grpSp>
          <p:nvGrpSpPr>
            <p:cNvPr id="36904" name="Group 40"/>
            <p:cNvGrpSpPr>
              <a:grpSpLocks/>
            </p:cNvGrpSpPr>
            <p:nvPr/>
          </p:nvGrpSpPr>
          <p:grpSpPr bwMode="auto">
            <a:xfrm>
              <a:off x="679" y="1140"/>
              <a:ext cx="4985" cy="2988"/>
              <a:chOff x="679" y="1140"/>
              <a:chExt cx="4985" cy="2988"/>
            </a:xfrm>
          </p:grpSpPr>
          <p:pic>
            <p:nvPicPr>
              <p:cNvPr id="36901" name="Picture 37" descr="244a.gif                                                       0006B018 Macintosh                      BEB7E0B0: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8" y="1140"/>
                <a:ext cx="3896" cy="2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03" name="Picture 39" descr="244b.gif                                                       0006B018 Macintosh                      BEB7E0B0: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" y="2640"/>
                <a:ext cx="1091" cy="1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905" name="Text Box 41"/>
            <p:cNvSpPr txBox="1">
              <a:spLocks noChangeArrowheads="1"/>
            </p:cNvSpPr>
            <p:nvPr/>
          </p:nvSpPr>
          <p:spPr bwMode="auto">
            <a:xfrm>
              <a:off x="2080" y="1004"/>
              <a:ext cx="3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Arial" charset="0"/>
                </a:rPr>
                <a:t>The genetic code matches each RNA </a:t>
              </a:r>
              <a:r>
                <a:rPr lang="en-US" altLang="en-US" sz="1200" b="1">
                  <a:latin typeface="Arial" charset="0"/>
                </a:rPr>
                <a:t>codon</a:t>
              </a:r>
              <a:r>
                <a:rPr lang="en-US" altLang="en-US" sz="1200">
                  <a:latin typeface="Arial" charset="0"/>
                </a:rPr>
                <a:t> with its amino acid or function.</a:t>
              </a:r>
              <a:endParaRPr lang="en-US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227884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78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ChangeArrowheads="1"/>
          </p:cNvSpPr>
          <p:nvPr/>
        </p:nvSpPr>
        <p:spPr bwMode="auto">
          <a:xfrm>
            <a:off x="552450" y="936625"/>
            <a:ext cx="821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 change in the order in which codons are read changes the resulting protein.</a:t>
            </a:r>
          </a:p>
        </p:txBody>
      </p:sp>
      <p:pic>
        <p:nvPicPr>
          <p:cNvPr id="40966" name="Picture 1030" descr="5_slide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757363"/>
            <a:ext cx="4419600" cy="38052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1031"/>
          <p:cNvSpPr>
            <a:spLocks noChangeArrowheads="1"/>
          </p:cNvSpPr>
          <p:nvPr/>
        </p:nvSpPr>
        <p:spPr bwMode="auto">
          <a:xfrm>
            <a:off x="552450" y="5715000"/>
            <a:ext cx="8362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Regardless of the organism, codons code for the same amino acid.</a:t>
            </a:r>
          </a:p>
        </p:txBody>
      </p:sp>
    </p:spTree>
    <p:extLst>
      <p:ext uri="{BB962C8B-B14F-4D97-AF65-F5344CB8AC3E}">
        <p14:creationId xmlns:p14="http://schemas.microsoft.com/office/powerpoint/2010/main" val="1226752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819150"/>
            <a:ext cx="8753475" cy="457200"/>
          </a:xfrm>
        </p:spPr>
        <p:txBody>
          <a:bodyPr/>
          <a:lstStyle/>
          <a:p>
            <a:r>
              <a:rPr lang="en-US" altLang="en-US"/>
              <a:t>Amino acids are linked to become a protein.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610600" cy="1260475"/>
          </a:xfrm>
        </p:spPr>
        <p:txBody>
          <a:bodyPr/>
          <a:lstStyle/>
          <a:p>
            <a:r>
              <a:rPr lang="en-US" altLang="en-US"/>
              <a:t>An anticodon is a set of three nucleotides that is complementary to an mRNA codon.</a:t>
            </a:r>
          </a:p>
          <a:p>
            <a:r>
              <a:rPr lang="en-US" altLang="en-US"/>
              <a:t>An anticodon is carried by a tRNA.</a:t>
            </a:r>
          </a:p>
        </p:txBody>
      </p:sp>
      <p:pic>
        <p:nvPicPr>
          <p:cNvPr id="23558" name="Picture 6" descr="245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486400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40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3400" y="928688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Ribosomes consist of two subunits.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371600"/>
            <a:ext cx="8610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/>
              <a:t>The large subunit has three binding sites for tRNA.</a:t>
            </a:r>
          </a:p>
          <a:p>
            <a:pPr lvl="1" eaLnBrk="1" hangingPunct="1"/>
            <a:r>
              <a:rPr lang="en-US" altLang="en-US"/>
              <a:t>The small subunit binds to mRNA.</a:t>
            </a:r>
          </a:p>
        </p:txBody>
      </p:sp>
      <p:pic>
        <p:nvPicPr>
          <p:cNvPr id="24580" name="Picture 4" descr="245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565400"/>
            <a:ext cx="76835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3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3400" y="939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For translation to begin, tRNA binds to a start codon and signals the ribosome to assemble.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1000" y="18669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/>
              <a:t>A complementary tRNA molecule binds to the exposed codon, bringing its amino acid close to the first amino acid.</a:t>
            </a:r>
          </a:p>
        </p:txBody>
      </p:sp>
      <p:pic>
        <p:nvPicPr>
          <p:cNvPr id="37893" name="Picture 5" descr="246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268663"/>
            <a:ext cx="8750300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21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930275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/>
              <a:t>The ribosome helps form a polypeptide bond between the amino acids.</a:t>
            </a:r>
          </a:p>
        </p:txBody>
      </p:sp>
      <p:pic>
        <p:nvPicPr>
          <p:cNvPr id="38923" name="Picture 11" descr="246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836863"/>
            <a:ext cx="8445500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81000" y="1743075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/>
              <a:t>The ribosome pulls the mRNA strand the length of one codon.</a:t>
            </a:r>
          </a:p>
        </p:txBody>
      </p:sp>
    </p:spTree>
    <p:extLst>
      <p:ext uri="{BB962C8B-B14F-4D97-AF65-F5344CB8AC3E}">
        <p14:creationId xmlns:p14="http://schemas.microsoft.com/office/powerpoint/2010/main" val="299356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2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823913"/>
            <a:ext cx="8920162" cy="457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Avery identified DNA as the transforming principle. 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1625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Avery isolated and purified Griffith’s transforming principle.</a:t>
            </a:r>
          </a:p>
          <a:p>
            <a:r>
              <a:rPr lang="en-US" altLang="en-US"/>
              <a:t>Avery performed three tests on the transforming principle.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2984500"/>
            <a:ext cx="81534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/>
              <a:t>Qualitative tests showed DNA was present.</a:t>
            </a:r>
          </a:p>
          <a:p>
            <a:pPr lvl="1" eaLnBrk="1" hangingPunct="1"/>
            <a:r>
              <a:rPr lang="en-US" altLang="en-US"/>
              <a:t>Chemical tests showed</a:t>
            </a:r>
            <a:br>
              <a:rPr lang="en-US" altLang="en-US"/>
            </a:br>
            <a:r>
              <a:rPr lang="en-US" altLang="en-US"/>
              <a:t>the chemical makeup</a:t>
            </a:r>
            <a:br>
              <a:rPr lang="en-US" altLang="en-US"/>
            </a:br>
            <a:r>
              <a:rPr lang="en-US" altLang="en-US"/>
              <a:t>matched that of DNA.</a:t>
            </a:r>
          </a:p>
          <a:p>
            <a:pPr lvl="1" eaLnBrk="1" hangingPunct="1"/>
            <a:r>
              <a:rPr lang="en-US" altLang="en-US"/>
              <a:t>Enzyme tests showed</a:t>
            </a:r>
            <a:br>
              <a:rPr lang="en-US" altLang="en-US"/>
            </a:br>
            <a:r>
              <a:rPr lang="en-US" altLang="en-US"/>
              <a:t>only DNA-degrading</a:t>
            </a:r>
            <a:br>
              <a:rPr lang="en-US" altLang="en-US"/>
            </a:br>
            <a:r>
              <a:rPr lang="en-US" altLang="en-US"/>
              <a:t>enzymes stopped</a:t>
            </a:r>
            <a:br>
              <a:rPr lang="en-US" altLang="en-US"/>
            </a:br>
            <a:r>
              <a:rPr lang="en-US" altLang="en-US"/>
              <a:t>transformation.</a:t>
            </a:r>
          </a:p>
        </p:txBody>
      </p:sp>
      <p:pic>
        <p:nvPicPr>
          <p:cNvPr id="23557" name="Picture 5" descr="227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486150"/>
            <a:ext cx="4419600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00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1000" y="930275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/>
              <a:t>The now empty tRNA molecule exits the ribosome.</a:t>
            </a:r>
          </a:p>
        </p:txBody>
      </p: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203200" y="3414713"/>
            <a:ext cx="8724900" cy="2922587"/>
            <a:chOff x="192" y="2191"/>
            <a:chExt cx="5496" cy="1841"/>
          </a:xfrm>
        </p:grpSpPr>
        <p:pic>
          <p:nvPicPr>
            <p:cNvPr id="52230" name="Picture 6" descr="246c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91"/>
              <a:ext cx="2784" cy="1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31" name="Picture 7" descr="246d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2196"/>
              <a:ext cx="2723" cy="1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81000" y="1371600"/>
            <a:ext cx="80772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/>
              <a:t>A complementary tRNA molecule binds to the next exposed codon.</a:t>
            </a:r>
          </a:p>
          <a:p>
            <a:pPr lvl="1" eaLnBrk="1" hangingPunct="1"/>
            <a:r>
              <a:rPr lang="en-US" altLang="en-US"/>
              <a:t>Once the stop codon is reached, the ribosome releases the protein and disassembles.</a:t>
            </a:r>
          </a:p>
        </p:txBody>
      </p:sp>
    </p:spTree>
    <p:extLst>
      <p:ext uri="{BB962C8B-B14F-4D97-AF65-F5344CB8AC3E}">
        <p14:creationId xmlns:p14="http://schemas.microsoft.com/office/powerpoint/2010/main" val="331169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34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09625"/>
            <a:ext cx="8901112" cy="8223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Hershey and Chase confirm that DNA is the genetic material.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54175"/>
            <a:ext cx="8610600" cy="8223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Hershey and Chase studied viruses that infect bacteria, or bacteriophages. </a:t>
            </a:r>
          </a:p>
        </p:txBody>
      </p:sp>
      <p:pic>
        <p:nvPicPr>
          <p:cNvPr id="34820" name="Picture 4" descr="bhspe-030801-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191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33400" y="5730875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Tagged DNA was found inside the bacteria; tagged proteins were not.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60363" y="2457450"/>
            <a:ext cx="4167187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itchFamily="34" charset="0"/>
              </a:rPr>
              <a:t> They tagged viral DNA</a:t>
            </a:r>
            <a:br>
              <a:rPr lang="en-US" altLang="en-US">
                <a:latin typeface="Arial" pitchFamily="34" charset="0"/>
              </a:rPr>
            </a:br>
            <a:r>
              <a:rPr lang="en-US" altLang="en-US">
                <a:latin typeface="Arial" pitchFamily="34" charset="0"/>
              </a:rPr>
              <a:t>   with radioactive</a:t>
            </a:r>
            <a:br>
              <a:rPr lang="en-US" altLang="en-US">
                <a:latin typeface="Arial" pitchFamily="34" charset="0"/>
              </a:rPr>
            </a:br>
            <a:r>
              <a:rPr lang="en-US" altLang="en-US">
                <a:latin typeface="Arial" pitchFamily="34" charset="0"/>
              </a:rPr>
              <a:t>   phosphorus.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itchFamily="34" charset="0"/>
              </a:rPr>
              <a:t> They tagged viral</a:t>
            </a:r>
            <a:br>
              <a:rPr lang="en-US" altLang="en-US">
                <a:latin typeface="Arial" pitchFamily="34" charset="0"/>
              </a:rPr>
            </a:br>
            <a:r>
              <a:rPr lang="en-US" altLang="en-US">
                <a:latin typeface="Arial" pitchFamily="34" charset="0"/>
              </a:rPr>
              <a:t>   proteins with radioactive</a:t>
            </a:r>
            <a:br>
              <a:rPr lang="en-US" altLang="en-US">
                <a:latin typeface="Arial" pitchFamily="34" charset="0"/>
              </a:rPr>
            </a:br>
            <a:r>
              <a:rPr lang="en-US" altLang="en-US">
                <a:latin typeface="Arial" pitchFamily="34" charset="0"/>
              </a:rPr>
              <a:t>   sulfur.</a:t>
            </a:r>
          </a:p>
        </p:txBody>
      </p:sp>
    </p:spTree>
    <p:extLst>
      <p:ext uri="{BB962C8B-B14F-4D97-AF65-F5344CB8AC3E}">
        <p14:creationId xmlns:p14="http://schemas.microsoft.com/office/powerpoint/2010/main" val="1746443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bldLvl="5" autoUpdateAnimBg="0"/>
      <p:bldP spid="34822" grpId="0" autoUpdateAnimBg="0"/>
      <p:bldP spid="3482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54075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DNA structure is the same in all organisms. </a:t>
            </a:r>
          </a:p>
        </p:txBody>
      </p:sp>
      <p:pic>
        <p:nvPicPr>
          <p:cNvPr id="12300" name="Picture 12" descr="bhspe-0308U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8050"/>
            <a:ext cx="559752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809625"/>
            <a:ext cx="8905875" cy="457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DNA is composed of four types of nucleotides.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81125"/>
            <a:ext cx="86106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DNA is made up of a long chain of nucleotides.</a:t>
            </a:r>
          </a:p>
          <a:p>
            <a:r>
              <a:rPr lang="en-US" altLang="en-US"/>
              <a:t>Each nucleotide has three parts.</a:t>
            </a:r>
          </a:p>
          <a:p>
            <a:pPr lvl="1"/>
            <a:r>
              <a:rPr lang="en-US" altLang="en-US"/>
              <a:t>a phosphate group</a:t>
            </a:r>
          </a:p>
          <a:p>
            <a:pPr lvl="1"/>
            <a:r>
              <a:rPr lang="en-US" altLang="en-US"/>
              <a:t>a deoxyribose sugar</a:t>
            </a:r>
          </a:p>
          <a:p>
            <a:pPr lvl="1"/>
            <a:r>
              <a:rPr lang="en-US" altLang="en-US"/>
              <a:t>a nitrogen-containing base</a:t>
            </a:r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357438" y="3657600"/>
            <a:ext cx="4271962" cy="3127375"/>
            <a:chOff x="1536" y="2366"/>
            <a:chExt cx="2450" cy="1794"/>
          </a:xfrm>
        </p:grpSpPr>
        <p:pic>
          <p:nvPicPr>
            <p:cNvPr id="4101" name="Picture 5" descr="bhspe-030802-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" y="2754"/>
              <a:ext cx="2280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1536" y="2366"/>
              <a:ext cx="2450" cy="1794"/>
              <a:chOff x="374" y="2366"/>
              <a:chExt cx="2450" cy="1794"/>
            </a:xfrm>
          </p:grpSpPr>
          <p:sp>
            <p:nvSpPr>
              <p:cNvPr id="4106" name="Text Box 10"/>
              <p:cNvSpPr txBox="1">
                <a:spLocks noChangeArrowheads="1"/>
              </p:cNvSpPr>
              <p:nvPr/>
            </p:nvSpPr>
            <p:spPr bwMode="auto">
              <a:xfrm>
                <a:off x="374" y="2366"/>
                <a:ext cx="88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300" b="1">
                    <a:latin typeface="Arial" pitchFamily="34" charset="0"/>
                  </a:rPr>
                  <a:t>phosphate group</a:t>
                </a:r>
              </a:p>
            </p:txBody>
          </p:sp>
          <p:sp>
            <p:nvSpPr>
              <p:cNvPr id="4107" name="Text Box 11"/>
              <p:cNvSpPr txBox="1">
                <a:spLocks noChangeArrowheads="1"/>
              </p:cNvSpPr>
              <p:nvPr/>
            </p:nvSpPr>
            <p:spPr bwMode="auto">
              <a:xfrm>
                <a:off x="470" y="3993"/>
                <a:ext cx="1014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300" b="1">
                    <a:latin typeface="Arial" pitchFamily="34" charset="0"/>
                  </a:rPr>
                  <a:t>deoxyribose (sugar)</a:t>
                </a:r>
              </a:p>
            </p:txBody>
          </p:sp>
          <p:sp>
            <p:nvSpPr>
              <p:cNvPr id="4108" name="Text Box 12"/>
              <p:cNvSpPr txBox="1">
                <a:spLocks noChangeArrowheads="1"/>
              </p:cNvSpPr>
              <p:nvPr/>
            </p:nvSpPr>
            <p:spPr bwMode="auto">
              <a:xfrm>
                <a:off x="1824" y="2400"/>
                <a:ext cx="100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300" b="1">
                    <a:latin typeface="Arial" pitchFamily="34" charset="0"/>
                  </a:rPr>
                  <a:t>nitrogen-containing</a:t>
                </a:r>
              </a:p>
              <a:p>
                <a:r>
                  <a:rPr lang="en-US" altLang="en-US" sz="1300" b="1">
                    <a:latin typeface="Arial" pitchFamily="34" charset="0"/>
                  </a:rPr>
                  <a:t>base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784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3400" y="930275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The nitrogen containing bases are the only difference in the four nucleotides. </a:t>
            </a:r>
          </a:p>
        </p:txBody>
      </p:sp>
      <p:pic>
        <p:nvPicPr>
          <p:cNvPr id="36879" name="Picture 15" descr="231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4850"/>
            <a:ext cx="8674100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08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23913"/>
            <a:ext cx="8915400" cy="8223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Watson and Crick determined the three-dimensional structure of DNA by building models.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4038600" cy="22828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They realized that DNA is a double helix that is made up of a sugar-phosphate backbone on the outside with bases on the inside.</a:t>
            </a:r>
          </a:p>
        </p:txBody>
      </p:sp>
      <p:pic>
        <p:nvPicPr>
          <p:cNvPr id="23556" name="Picture 4" descr="bhspe-030802-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46">
            <a:off x="4608513" y="1981200"/>
            <a:ext cx="40782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91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3400" y="922338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Watson and Crick’s discovery built on the work of Rosalind Franklin and Erwin Chargaff.</a:t>
            </a:r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1539875" y="3429000"/>
            <a:ext cx="5799138" cy="3200400"/>
            <a:chOff x="970" y="2160"/>
            <a:chExt cx="3653" cy="2016"/>
          </a:xfrm>
        </p:grpSpPr>
        <p:pic>
          <p:nvPicPr>
            <p:cNvPr id="24579" name="Picture 3" descr="bhspe-030802-00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0625">
              <a:off x="3120" y="2304"/>
              <a:ext cx="1503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bhspe-030802-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03658">
              <a:off x="970" y="2160"/>
              <a:ext cx="1478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33400" y="1863725"/>
            <a:ext cx="86106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/>
              <a:t>Franklin’s x-ray images suggested that DNA was a double helix of even width.</a:t>
            </a:r>
          </a:p>
          <a:p>
            <a:pPr lvl="1" eaLnBrk="1" hangingPunct="1"/>
            <a:r>
              <a:rPr lang="en-US" altLang="en-US"/>
              <a:t>Chargaff’s rules stated that A=T and C=G.</a:t>
            </a:r>
          </a:p>
        </p:txBody>
      </p:sp>
    </p:spTree>
    <p:extLst>
      <p:ext uri="{BB962C8B-B14F-4D97-AF65-F5344CB8AC3E}">
        <p14:creationId xmlns:p14="http://schemas.microsoft.com/office/powerpoint/2010/main" val="3273556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3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838</Words>
  <Application>Microsoft Office PowerPoint</Application>
  <PresentationFormat>On-screen Show (4:3)</PresentationFormat>
  <Paragraphs>113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Griffith finds a ‘transforming principle.’ </vt:lpstr>
      <vt:lpstr>Avery identified DNA as the transforming principle.     </vt:lpstr>
      <vt:lpstr>Hershey and Chase confirm that DNA is the genetic material. </vt:lpstr>
      <vt:lpstr>PowerPoint Presentation</vt:lpstr>
      <vt:lpstr>DNA is composed of four types of nucleotides.</vt:lpstr>
      <vt:lpstr>PowerPoint Presentation</vt:lpstr>
      <vt:lpstr>Watson and Crick determined the three-dimensional structure of DNA by building models. </vt:lpstr>
      <vt:lpstr>PowerPoint Presentation</vt:lpstr>
      <vt:lpstr>Nucleotides always pair in the same way. </vt:lpstr>
      <vt:lpstr>PowerPoint Presentation</vt:lpstr>
      <vt:lpstr>PowerPoint Presentation</vt:lpstr>
      <vt:lpstr>Replication copies the genetic information. </vt:lpstr>
      <vt:lpstr>Proteins carry out the process of replication. </vt:lpstr>
      <vt:lpstr>PowerPoint Presentation</vt:lpstr>
      <vt:lpstr>PowerPoint Presentation</vt:lpstr>
      <vt:lpstr>PowerPoint Presentation</vt:lpstr>
      <vt:lpstr>RNA carries DNA’s instructions. </vt:lpstr>
      <vt:lpstr>PowerPoint Presentation</vt:lpstr>
      <vt:lpstr>PowerPoint Presentation</vt:lpstr>
      <vt:lpstr>Transcription makes three types of RNA. </vt:lpstr>
      <vt:lpstr>PowerPoint Presentation</vt:lpstr>
      <vt:lpstr>Amino acids are coded by mRNA base sequences. </vt:lpstr>
      <vt:lpstr>PowerPoint Presentation</vt:lpstr>
      <vt:lpstr>PowerPoint Presentation</vt:lpstr>
      <vt:lpstr>Amino acids are linked to become a protein.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Durako, Jennifer</dc:creator>
  <cp:lastModifiedBy>Durako, Jennifer</cp:lastModifiedBy>
  <cp:revision>1</cp:revision>
  <dcterms:created xsi:type="dcterms:W3CDTF">2018-04-30T16:08:25Z</dcterms:created>
  <dcterms:modified xsi:type="dcterms:W3CDTF">2018-04-30T16:14:10Z</dcterms:modified>
</cp:coreProperties>
</file>