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Galdeano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820737" y="4155141"/>
            <a:ext cx="7542212" cy="10130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212" cy="1030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7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ctr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ctr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ctr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pic>
        <p:nvPicPr>
          <p:cNvPr id="18" name="Shape 18" descr="MoleculeTrac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4018" y="224679"/>
            <a:ext cx="5795962" cy="3943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77239" y="3962398"/>
            <a:ext cx="7585709" cy="672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3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3101957" y="457200"/>
            <a:ext cx="2940086" cy="2940086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77239" y="4639235"/>
            <a:ext cx="758570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3694" y="68355"/>
            <a:ext cx="3953435" cy="75819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5186082" y="2250141"/>
            <a:ext cx="5607424" cy="19408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1088022" y="146729"/>
            <a:ext cx="5610267" cy="6144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20737" y="1219012"/>
            <a:ext cx="7542212" cy="1958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20737" y="3224213"/>
            <a:ext cx="7542212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0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794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703762" y="1892300"/>
            <a:ext cx="3657600" cy="397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7794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703762" y="1761565"/>
            <a:ext cx="3657600" cy="5154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4"/>
          </p:nvPr>
        </p:nvSpPr>
        <p:spPr>
          <a:xfrm>
            <a:off x="4703762" y="2393575"/>
            <a:ext cx="3657600" cy="3473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762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984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77992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3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802392" y="457200"/>
            <a:ext cx="3566159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77992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77239" y="457200"/>
            <a:ext cx="35661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3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266764" y="1676400"/>
            <a:ext cx="2975609" cy="2975609"/>
          </a:xfrm>
          <a:prstGeom prst="ellipse">
            <a:avLst/>
          </a:prstGeom>
          <a:solidFill>
            <a:srgbClr val="BFBFBF"/>
          </a:solidFill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152400" dir="5400000" sx="90000" sy="-19000" rotWithShape="0">
              <a:srgbClr val="000000">
                <a:alpha val="20000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77239" y="1828800"/>
            <a:ext cx="356615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000"/>
              </a:spcBef>
              <a:buClr>
                <a:schemeClr val="dk1"/>
              </a:buClr>
              <a:buFont typeface="Galdeano"/>
              <a:buNone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1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dk1"/>
              </a:buClr>
              <a:buFont typeface="Galdeano"/>
              <a:buNone/>
              <a:defRPr sz="9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GridOverlay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AFC2C8">
              <a:alpha val="9803"/>
            </a:srgbClr>
          </a:solidFill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ldeano"/>
              <a:buNone/>
              <a:defRPr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03225" marR="0" lvl="0" indent="-250825" algn="l" rtl="0">
              <a:spcBef>
                <a:spcPts val="2000"/>
              </a:spcBef>
              <a:buClr>
                <a:schemeClr val="dk1"/>
              </a:buClr>
              <a:buSzPct val="100000"/>
              <a:buFont typeface="Galdeano"/>
              <a:buChar char="•"/>
              <a:defRPr sz="2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806450" marR="0" lvl="1" indent="-2730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2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1143000" marR="0" lvl="2" indent="-2159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20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492250" marR="0" lvl="3" indent="-23495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-228600" algn="l" rtl="0">
              <a:spcBef>
                <a:spcPts val="600"/>
              </a:spcBef>
              <a:buClr>
                <a:schemeClr val="dk1"/>
              </a:buClr>
              <a:buSzPct val="100000"/>
              <a:buFont typeface="Galdeano"/>
              <a:buChar char="•"/>
              <a:defRPr sz="1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651811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‹#›</a:t>
            </a:fld>
            <a:endParaRPr lang="en-US" sz="11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426127" y="4155141"/>
            <a:ext cx="8318377" cy="10130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Glucose (C</a:t>
            </a:r>
            <a:r>
              <a:rPr lang="en-US" sz="6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6</a:t>
            </a:r>
            <a:r>
              <a:rPr lang="en-US" sz="6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</a:t>
            </a:r>
            <a:r>
              <a:rPr lang="en-US" sz="6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12</a:t>
            </a:r>
            <a:r>
              <a:rPr lang="en-US" sz="6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  <a:r>
              <a:rPr lang="en-US" sz="6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6</a:t>
            </a:r>
            <a:r>
              <a:rPr lang="en-US" sz="6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)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820737" y="5230905"/>
            <a:ext cx="7542212" cy="10309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THE organic building block</a:t>
            </a:r>
          </a:p>
        </p:txBody>
      </p:sp>
    </p:spTree>
  </p:cSld>
  <p:clrMapOvr>
    <a:masterClrMapping/>
  </p:clrMapOvr>
  <p:transition spd="med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1044"/>
            <a:ext cx="9081856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Add sixth hydrogen to one of the holes</a:t>
            </a:r>
          </a:p>
        </p:txBody>
      </p:sp>
      <p:pic>
        <p:nvPicPr>
          <p:cNvPr id="151" name="Shape 151" descr="glucose end with hydroge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440" r="-28"/>
          <a:stretch/>
        </p:blipFill>
        <p:spPr>
          <a:xfrm>
            <a:off x="2325950" y="1652568"/>
            <a:ext cx="6427431" cy="5204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 rot="-1775888">
            <a:off x="2570087" y="4136994"/>
            <a:ext cx="1997476" cy="7102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accent4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4286" y="107577"/>
            <a:ext cx="8939812" cy="30883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How do you add one last oxygen molecule if there are two openings left?</a:t>
            </a:r>
          </a:p>
        </p:txBody>
      </p:sp>
      <p:pic>
        <p:nvPicPr>
          <p:cNvPr id="158" name="Shape 158" descr="http://www.netanimations.net/Animated-gif-spinning-question-mark-picture-moving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1228" y="2926116"/>
            <a:ext cx="2261542" cy="3838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36555"/>
            <a:ext cx="9064101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Add two “bendy” bonds to last oxygen atom</a:t>
            </a:r>
          </a:p>
        </p:txBody>
      </p:sp>
      <p:pic>
        <p:nvPicPr>
          <p:cNvPr id="164" name="Shape 164" descr="hyroxyl group with bond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36" t="7397" r="477" b="14907"/>
          <a:stretch/>
        </p:blipFill>
        <p:spPr>
          <a:xfrm>
            <a:off x="221941" y="1761565"/>
            <a:ext cx="8700116" cy="508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0" y="107577"/>
            <a:ext cx="9144000" cy="15703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Attach to last two holes to create a double bond carboxyl group</a:t>
            </a:r>
          </a:p>
        </p:txBody>
      </p:sp>
      <p:pic>
        <p:nvPicPr>
          <p:cNvPr id="170" name="Shape 170" descr="finished glucose molecu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" t="11664" r="-57" b="17824"/>
          <a:stretch/>
        </p:blipFill>
        <p:spPr>
          <a:xfrm>
            <a:off x="0" y="2024119"/>
            <a:ext cx="9144000" cy="483369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 rot="4430146">
            <a:off x="-379628" y="3027748"/>
            <a:ext cx="1997476" cy="7102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accent4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0" y="107577"/>
            <a:ext cx="9144000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This is a molecule of glucose – C</a:t>
            </a:r>
            <a:r>
              <a:rPr lang="en-US" sz="5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6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</a:t>
            </a:r>
            <a:r>
              <a:rPr lang="en-US" sz="5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12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  <a:r>
              <a:rPr lang="en-US" sz="5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6</a:t>
            </a:r>
          </a:p>
        </p:txBody>
      </p:sp>
      <p:pic>
        <p:nvPicPr>
          <p:cNvPr id="177" name="Shape 177" descr="finished glucose molecule.jpg"/>
          <p:cNvPicPr preferRelativeResize="0"/>
          <p:nvPr/>
        </p:nvPicPr>
        <p:blipFill rotWithShape="1">
          <a:blip r:embed="rId3">
            <a:alphaModFix/>
          </a:blip>
          <a:srcRect l="4" t="11664" r="-57" b="17824"/>
          <a:stretch/>
        </p:blipFill>
        <p:spPr>
          <a:xfrm>
            <a:off x="0" y="2024119"/>
            <a:ext cx="9144000" cy="483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6531" y="107577"/>
            <a:ext cx="8975323" cy="10731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Get two glucose molecules</a:t>
            </a:r>
          </a:p>
        </p:txBody>
      </p:sp>
      <p:pic>
        <p:nvPicPr>
          <p:cNvPr id="183" name="Shape 183" descr="two glucose molecule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0" r="111" b="23440"/>
          <a:stretch/>
        </p:blipFill>
        <p:spPr>
          <a:xfrm>
            <a:off x="0" y="1582932"/>
            <a:ext cx="9144000" cy="527506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 rot="-588218">
            <a:off x="3093517" y="3273373"/>
            <a:ext cx="3443748" cy="2741706"/>
          </a:xfrm>
          <a:prstGeom prst="ellipse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08372" y="107577"/>
            <a:ext cx="8336131" cy="12507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Dehydration Rxn</a:t>
            </a:r>
          </a:p>
        </p:txBody>
      </p:sp>
      <p:pic>
        <p:nvPicPr>
          <p:cNvPr id="190" name="Shape 190" descr="dehydration step on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" r="-225" b="25685"/>
          <a:stretch/>
        </p:blipFill>
        <p:spPr>
          <a:xfrm>
            <a:off x="-3952" y="1469776"/>
            <a:ext cx="9160782" cy="5095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 rot="2732723">
            <a:off x="3653968" y="2272427"/>
            <a:ext cx="3422882" cy="11614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31750" cap="flat" cmpd="sng">
            <a:solidFill>
              <a:srgbClr val="0860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accent4"/>
                </a:solidFill>
                <a:latin typeface="Galdeano"/>
                <a:ea typeface="Galdeano"/>
                <a:cs typeface="Galdeano"/>
                <a:sym typeface="Galdeano"/>
              </a:rPr>
              <a:t>Remove hydroxyl group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99494" y="107577"/>
            <a:ext cx="8300620" cy="1348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Dehydration Rxn</a:t>
            </a:r>
          </a:p>
        </p:txBody>
      </p:sp>
      <p:pic>
        <p:nvPicPr>
          <p:cNvPr id="197" name="Shape 197" descr="dehydration step 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" r="-57" b="24562"/>
          <a:stretch/>
        </p:blipFill>
        <p:spPr>
          <a:xfrm>
            <a:off x="0" y="1455937"/>
            <a:ext cx="9167165" cy="518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 rot="-1322498">
            <a:off x="3488182" y="1883415"/>
            <a:ext cx="3530195" cy="1057255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4F85"/>
              </a:gs>
              <a:gs pos="80000">
                <a:srgbClr val="0B84DB"/>
              </a:gs>
              <a:gs pos="100000">
                <a:srgbClr val="3699FF"/>
              </a:gs>
            </a:gsLst>
            <a:lin ang="16200000" scaled="0"/>
          </a:gradFill>
          <a:ln w="12700" cap="flat" cmpd="sng">
            <a:solidFill>
              <a:srgbClr val="0687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Remove hydrogen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08372" y="107577"/>
            <a:ext cx="8291743" cy="11624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Formation of Water (H</a:t>
            </a:r>
            <a:r>
              <a:rPr lang="en-US" sz="5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O)</a:t>
            </a:r>
          </a:p>
        </p:txBody>
      </p:sp>
      <p:pic>
        <p:nvPicPr>
          <p:cNvPr id="204" name="Shape 204" descr="formation of water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65" r="-395" b="20415"/>
          <a:stretch/>
        </p:blipFill>
        <p:spPr>
          <a:xfrm>
            <a:off x="0" y="1270029"/>
            <a:ext cx="9166068" cy="544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/>
          <p:nvPr/>
        </p:nvSpPr>
        <p:spPr>
          <a:xfrm rot="7033751">
            <a:off x="4162740" y="2693474"/>
            <a:ext cx="4023947" cy="67313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8777" y="107577"/>
            <a:ext cx="8975322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Glucose + glucose  = MALTOSE + water</a:t>
            </a:r>
          </a:p>
        </p:txBody>
      </p:sp>
      <p:pic>
        <p:nvPicPr>
          <p:cNvPr id="211" name="Shape 211" descr="maltos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2" r="-225" b="5924"/>
          <a:stretch/>
        </p:blipFill>
        <p:spPr>
          <a:xfrm>
            <a:off x="958788" y="1761565"/>
            <a:ext cx="7226423" cy="509670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390616" y="4336553"/>
            <a:ext cx="3178204" cy="14465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 disaccharide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17250" y="107577"/>
            <a:ext cx="8309499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Glucose can have a straight chain</a:t>
            </a:r>
          </a:p>
        </p:txBody>
      </p:sp>
      <p:pic>
        <p:nvPicPr>
          <p:cNvPr id="100" name="Shape 100" descr="http://www.brooklyn.cuny.edu/bc/ahp/LAD/C4c/graphics/fig_glucose_04.gi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41" y="2246619"/>
            <a:ext cx="9080147" cy="3026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Making of </a:t>
            </a:r>
            <a:r>
              <a:rPr lang="en-US" sz="5600" b="1" i="0" u="none" strike="noStrike" cap="none">
                <a:solidFill>
                  <a:srgbClr val="00B0F0"/>
                </a:solidFill>
                <a:latin typeface="Galdeano"/>
                <a:ea typeface="Galdeano"/>
                <a:cs typeface="Galdeano"/>
                <a:sym typeface="Galdeano"/>
              </a:rPr>
              <a:t>Amino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</a:t>
            </a:r>
            <a:r>
              <a:rPr lang="en-US" sz="5600" b="1" i="0" u="none" strike="noStrike" cap="non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Acid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Alanine (ala)</a:t>
            </a:r>
          </a:p>
        </p:txBody>
      </p:sp>
      <p:pic>
        <p:nvPicPr>
          <p:cNvPr id="218" name="Shape 218" descr="alanine amino aci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095" t="13397" r="10596"/>
          <a:stretch/>
        </p:blipFill>
        <p:spPr>
          <a:xfrm rot="-5400000">
            <a:off x="2107038" y="859724"/>
            <a:ext cx="5096827" cy="689972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 rot="2086402">
            <a:off x="1473693" y="1803989"/>
            <a:ext cx="665824" cy="1651246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00B0F0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395056" y="1340528"/>
            <a:ext cx="1411548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-NH</a:t>
            </a:r>
            <a:r>
              <a:rPr lang="en-US" sz="3200" b="0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 </a:t>
            </a:r>
            <a:r>
              <a:rPr lang="en-US" sz="3200" b="0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= amino group</a:t>
            </a:r>
          </a:p>
        </p:txBody>
      </p:sp>
      <p:sp>
        <p:nvSpPr>
          <p:cNvPr id="221" name="Shape 221"/>
          <p:cNvSpPr/>
          <p:nvPr/>
        </p:nvSpPr>
        <p:spPr>
          <a:xfrm rot="-1802592">
            <a:off x="6800248" y="1678537"/>
            <a:ext cx="834500" cy="2676291"/>
          </a:xfrm>
          <a:prstGeom prst="rightBrace">
            <a:avLst>
              <a:gd name="adj1" fmla="val 8333"/>
              <a:gd name="adj2" fmla="val 49464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7522840" y="1487526"/>
            <a:ext cx="1731145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-COOH = carboxylic acid group</a:t>
            </a:r>
          </a:p>
        </p:txBody>
      </p:sp>
      <p:sp>
        <p:nvSpPr>
          <p:cNvPr id="223" name="Shape 223"/>
          <p:cNvSpPr/>
          <p:nvPr/>
        </p:nvSpPr>
        <p:spPr>
          <a:xfrm>
            <a:off x="5601810" y="5175682"/>
            <a:ext cx="754601" cy="1562469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6480650" y="5498928"/>
            <a:ext cx="1473697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“R” Group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71021" y="107577"/>
            <a:ext cx="9072978" cy="14726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Notice Nitrogen has empty spot…and that’s okay!</a:t>
            </a:r>
          </a:p>
        </p:txBody>
      </p:sp>
      <p:pic>
        <p:nvPicPr>
          <p:cNvPr id="230" name="Shape 230" descr="alanine with nitrogen ho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393" t="2907" r="4658" b="2555"/>
          <a:stretch/>
        </p:blipFill>
        <p:spPr>
          <a:xfrm>
            <a:off x="1899822" y="1793289"/>
            <a:ext cx="6418554" cy="50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 rot="418557">
            <a:off x="290030" y="2652036"/>
            <a:ext cx="3137104" cy="673131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168676" y="107577"/>
            <a:ext cx="8895425" cy="7979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Alanine  zwitterion</a:t>
            </a:r>
          </a:p>
        </p:txBody>
      </p:sp>
      <p:pic>
        <p:nvPicPr>
          <p:cNvPr id="237" name="Shape 237" descr="alanine alt vers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2" t="2273" r="-225" b="2212"/>
          <a:stretch/>
        </p:blipFill>
        <p:spPr>
          <a:xfrm>
            <a:off x="426129" y="905521"/>
            <a:ext cx="8291743" cy="59375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 rot="10800000" flipH="1">
            <a:off x="2627790" y="2175028"/>
            <a:ext cx="2166152" cy="177554"/>
          </a:xfrm>
          <a:prstGeom prst="straightConnector1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39" name="Shape 239"/>
          <p:cNvSpPr txBox="1"/>
          <p:nvPr/>
        </p:nvSpPr>
        <p:spPr>
          <a:xfrm>
            <a:off x="6414117" y="905521"/>
            <a:ext cx="1882066" cy="1077217"/>
          </a:xfrm>
          <a:prstGeom prst="rect">
            <a:avLst/>
          </a:prstGeom>
          <a:solidFill>
            <a:srgbClr val="AFC2C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Creates ION NH</a:t>
            </a:r>
            <a:r>
              <a:rPr lang="en-US" sz="3200" baseline="-2500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3</a:t>
            </a:r>
            <a:r>
              <a:rPr lang="en-US" sz="3200" baseline="30000">
                <a:solidFill>
                  <a:srgbClr val="0070C0"/>
                </a:solidFill>
                <a:latin typeface="Galdeano"/>
                <a:ea typeface="Galdeano"/>
                <a:cs typeface="Galdeano"/>
                <a:sym typeface="Galdeano"/>
              </a:rPr>
              <a:t>+1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887766" y="1045721"/>
            <a:ext cx="206849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And ION –COO</a:t>
            </a:r>
            <a:r>
              <a:rPr lang="en-US" sz="3600" baseline="30000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-1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07339" y="45430"/>
            <a:ext cx="8760096" cy="1499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Serine (Ser) </a:t>
            </a:r>
            <a:b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How is it different from ala?</a:t>
            </a:r>
          </a:p>
        </p:txBody>
      </p:sp>
      <p:pic>
        <p:nvPicPr>
          <p:cNvPr id="246" name="Shape 246" descr="serine molecu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76" t="2704" r="2470"/>
          <a:stretch/>
        </p:blipFill>
        <p:spPr>
          <a:xfrm>
            <a:off x="1998465" y="1544715"/>
            <a:ext cx="6968971" cy="525136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2885241" y="4046107"/>
            <a:ext cx="3746376" cy="2845293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48" name="Shape 248"/>
          <p:cNvSpPr/>
          <p:nvPr/>
        </p:nvSpPr>
        <p:spPr>
          <a:xfrm flipH="1">
            <a:off x="1873682" y="4119239"/>
            <a:ext cx="1011559" cy="2310413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106531" y="4119239"/>
            <a:ext cx="1891932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 group is different (additional –OH group)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23967" y="107577"/>
            <a:ext cx="8462046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Alanine (ala) &amp; Serine (ser)</a:t>
            </a:r>
          </a:p>
        </p:txBody>
      </p:sp>
      <p:pic>
        <p:nvPicPr>
          <p:cNvPr id="255" name="Shape 255" descr="val and ala side by sid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1" t="14531" r="111" b="11818"/>
          <a:stretch/>
        </p:blipFill>
        <p:spPr>
          <a:xfrm>
            <a:off x="0" y="1775539"/>
            <a:ext cx="9165875" cy="507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55506" y="63186"/>
            <a:ext cx="8824889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Start of dehydration Rxn to create peptide bond</a:t>
            </a:r>
          </a:p>
        </p:txBody>
      </p:sp>
      <p:pic>
        <p:nvPicPr>
          <p:cNvPr id="261" name="Shape 261" descr="dehydration of al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" t="14264" r="-225" b="13417"/>
          <a:stretch/>
        </p:blipFill>
        <p:spPr>
          <a:xfrm>
            <a:off x="0" y="1908699"/>
            <a:ext cx="9144000" cy="49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 rot="7702480">
            <a:off x="3583818" y="3920315"/>
            <a:ext cx="3163389" cy="511570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C7D03"/>
              </a:gs>
              <a:gs pos="80000">
                <a:srgbClr val="E6CE06"/>
              </a:gs>
              <a:gs pos="100000">
                <a:srgbClr val="FFF833"/>
              </a:gs>
            </a:gsLst>
            <a:lin ang="16200000" scaled="0"/>
          </a:gra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207339" y="107577"/>
            <a:ext cx="8773055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Removal of </a:t>
            </a:r>
            <a:b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hydroxyl (-OH) group</a:t>
            </a:r>
          </a:p>
        </p:txBody>
      </p:sp>
      <p:pic>
        <p:nvPicPr>
          <p:cNvPr id="268" name="Shape 268" descr="dehydration of ser &amp; val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64" t="13909" r="-57" b="14179"/>
          <a:stretch/>
        </p:blipFill>
        <p:spPr>
          <a:xfrm>
            <a:off x="0" y="1936534"/>
            <a:ext cx="9144000" cy="492146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 rot="2316998">
            <a:off x="3972000" y="4285272"/>
            <a:ext cx="2203242" cy="511570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C7D03"/>
              </a:gs>
              <a:gs pos="80000">
                <a:srgbClr val="E6CE06"/>
              </a:gs>
              <a:gs pos="100000">
                <a:srgbClr val="FFF833"/>
              </a:gs>
            </a:gsLst>
            <a:lin ang="16200000" scaled="0"/>
          </a:gra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779462" y="54309"/>
            <a:ext cx="7581901" cy="1011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Formation of water</a:t>
            </a:r>
          </a:p>
        </p:txBody>
      </p:sp>
      <p:pic>
        <p:nvPicPr>
          <p:cNvPr id="275" name="Shape 275" descr="formation of water with val &amp; ala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0" t="7845" r="279"/>
          <a:stretch/>
        </p:blipFill>
        <p:spPr>
          <a:xfrm>
            <a:off x="350667" y="997784"/>
            <a:ext cx="8442664" cy="586247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 rot="10156136">
            <a:off x="5377106" y="5145434"/>
            <a:ext cx="3163390" cy="511570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8C7D03"/>
              </a:gs>
              <a:gs pos="80000">
                <a:srgbClr val="E6CE06"/>
              </a:gs>
              <a:gs pos="100000">
                <a:srgbClr val="FFF833"/>
              </a:gs>
            </a:gsLst>
            <a:lin ang="16200000" scaled="0"/>
          </a:gra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168464" y="107577"/>
            <a:ext cx="8811932" cy="9133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Formation of Peptide bond</a:t>
            </a:r>
          </a:p>
        </p:txBody>
      </p:sp>
      <p:pic>
        <p:nvPicPr>
          <p:cNvPr id="282" name="Shape 282" descr="val &amp; ala dehydra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33" t="8071" r="-57" b="2604"/>
          <a:stretch/>
        </p:blipFill>
        <p:spPr>
          <a:xfrm>
            <a:off x="217503" y="1023224"/>
            <a:ext cx="8708995" cy="5812587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/>
          <p:nvPr/>
        </p:nvSpPr>
        <p:spPr>
          <a:xfrm>
            <a:off x="3107183" y="2183907"/>
            <a:ext cx="2290438" cy="3151573"/>
          </a:xfrm>
          <a:prstGeom prst="ellipse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207339" y="63186"/>
            <a:ext cx="8695303" cy="1082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Ser + Ala = Ser-Ala + H</a:t>
            </a:r>
            <a:r>
              <a:rPr lang="en-US" sz="5600" b="1" i="0" u="none" strike="noStrike" cap="none" baseline="-25000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2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</a:p>
        </p:txBody>
      </p:sp>
      <p:pic>
        <p:nvPicPr>
          <p:cNvPr id="289" name="Shape 289" descr="val &amp; ala dehydrati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" t="8296" r="-57" b="2330"/>
          <a:stretch/>
        </p:blipFill>
        <p:spPr>
          <a:xfrm>
            <a:off x="306280" y="1137836"/>
            <a:ext cx="8531440" cy="571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269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Or a closed chain (ring)</a:t>
            </a:r>
          </a:p>
        </p:txBody>
      </p:sp>
      <p:pic>
        <p:nvPicPr>
          <p:cNvPr id="106" name="Shape 106" descr="http://montessorimuddle.org/wp-content/uploads/2013/11/glucose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6483" y="1190620"/>
            <a:ext cx="6016571" cy="563383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59797" y="107577"/>
            <a:ext cx="8842158" cy="17922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Amino acids linked together = protein</a:t>
            </a:r>
          </a:p>
        </p:txBody>
      </p:sp>
      <p:pic>
        <p:nvPicPr>
          <p:cNvPr id="295" name="Shape 295" descr="peptide bon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1" b="836"/>
          <a:stretch/>
        </p:blipFill>
        <p:spPr>
          <a:xfrm>
            <a:off x="18321" y="2334827"/>
            <a:ext cx="9107357" cy="437669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 rot="-2832377">
            <a:off x="5346614" y="3319853"/>
            <a:ext cx="2907869" cy="896644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064F85"/>
              </a:gs>
              <a:gs pos="80000">
                <a:srgbClr val="0B84DB"/>
              </a:gs>
              <a:gs pos="100000">
                <a:srgbClr val="3699FF"/>
              </a:gs>
            </a:gsLst>
            <a:lin ang="16200000" scaled="0"/>
          </a:gradFill>
          <a:ln w="12700" cap="flat" cmpd="sng">
            <a:solidFill>
              <a:srgbClr val="0687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Peptide bond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Galdeano"/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End of Show!</a:t>
            </a:r>
          </a:p>
        </p:txBody>
      </p:sp>
      <p:pic>
        <p:nvPicPr>
          <p:cNvPr id="302" name="Shape 302" descr="http://picayune.uclick.com/comics/ch/1986/ch860312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35" y="2568297"/>
            <a:ext cx="9179270" cy="2891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779462" y="0"/>
            <a:ext cx="7581901" cy="683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More sugar cartoons</a:t>
            </a:r>
          </a:p>
        </p:txBody>
      </p:sp>
      <p:pic>
        <p:nvPicPr>
          <p:cNvPr id="308" name="Shape 308" descr="http://picayune.uclick.com/comics/ch/1989/ch890420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8" y="853079"/>
            <a:ext cx="9144000" cy="291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 descr="https://s-media-cache-ak0.pinimg.com/736x/65/d9/f2/65d9f2820eb6fd5d32aef0262cdf975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53517"/>
            <a:ext cx="9142411" cy="298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http://static.tvtropes.org/pmwiki/pub/images/FarSide_GeniusSweetTooth_958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7351"/>
            <a:ext cx="4601873" cy="554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 descr="https://biochemicalminds.files.wordpress.com/2014/03/glucose_0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5030" y="408371"/>
            <a:ext cx="4458968" cy="54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carbon glucose skeleto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903" r="19540"/>
          <a:stretch/>
        </p:blipFill>
        <p:spPr>
          <a:xfrm rot="-5400000">
            <a:off x="1902853" y="-394608"/>
            <a:ext cx="5338292" cy="917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08373" y="107577"/>
            <a:ext cx="8433785" cy="1303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Connect six carbons </a:t>
            </a:r>
            <a:br>
              <a:rPr lang="en-US" sz="5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</a:br>
            <a:r>
              <a:rPr lang="en-US" sz="5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(</a:t>
            </a:r>
            <a:r>
              <a:rPr lang="en-US" sz="5400" b="1" i="0" u="none" strike="noStrike" cap="none">
                <a:solidFill>
                  <a:schemeClr val="lt1"/>
                </a:solidFill>
                <a:latin typeface="Galdeano"/>
                <a:ea typeface="Galdeano"/>
                <a:cs typeface="Galdeano"/>
                <a:sym typeface="Galdeano"/>
              </a:rPr>
              <a:t>black</a:t>
            </a:r>
            <a:r>
              <a:rPr lang="en-US" sz="54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 molecule)</a:t>
            </a:r>
          </a:p>
        </p:txBody>
      </p:sp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17250" y="107577"/>
            <a:ext cx="8300622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Create five hydroxyl- groups (-</a:t>
            </a:r>
            <a:r>
              <a:rPr lang="en-US" sz="5600" b="1" i="0" u="none" strike="noStrike" cap="none">
                <a:solidFill>
                  <a:srgbClr val="FF0000"/>
                </a:solidFill>
                <a:latin typeface="Galdeano"/>
                <a:ea typeface="Galdeano"/>
                <a:cs typeface="Galdeano"/>
                <a:sym typeface="Galdeano"/>
              </a:rPr>
              <a:t>O</a:t>
            </a: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H)</a:t>
            </a:r>
          </a:p>
        </p:txBody>
      </p:sp>
      <p:pic>
        <p:nvPicPr>
          <p:cNvPr id="118" name="Shape 118" descr="hydroxyl group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0" t="15480" r="279" b="29279"/>
          <a:stretch/>
        </p:blipFill>
        <p:spPr>
          <a:xfrm>
            <a:off x="-10570" y="2596066"/>
            <a:ext cx="9161964" cy="381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779462" y="107577"/>
            <a:ext cx="7581901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Build six hydrogens with bonds</a:t>
            </a:r>
          </a:p>
        </p:txBody>
      </p:sp>
      <p:pic>
        <p:nvPicPr>
          <p:cNvPr id="124" name="Shape 124" descr="hydrogen bond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670" r="11589"/>
          <a:stretch/>
        </p:blipFill>
        <p:spPr>
          <a:xfrm rot="-5400000">
            <a:off x="2059995" y="-298430"/>
            <a:ext cx="5096432" cy="92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99494" y="107577"/>
            <a:ext cx="8309499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Add hydroxyl groups to five of six carbons</a:t>
            </a:r>
          </a:p>
        </p:txBody>
      </p:sp>
      <p:pic>
        <p:nvPicPr>
          <p:cNvPr id="130" name="Shape 130" descr="glucose with hydroxide groups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71" t="8744" r="5163" b="20745"/>
          <a:stretch/>
        </p:blipFill>
        <p:spPr>
          <a:xfrm>
            <a:off x="0" y="1749075"/>
            <a:ext cx="9144000" cy="510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sugar without last oxyge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102" t="8968" r="-387" b="20572"/>
          <a:stretch/>
        </p:blipFill>
        <p:spPr>
          <a:xfrm>
            <a:off x="0" y="1300579"/>
            <a:ext cx="9144000" cy="555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300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Add 5 hydrogens to same carbon as hydroxyl groups</a:t>
            </a: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0" y="36555"/>
            <a:ext cx="9144000" cy="1653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ldeano"/>
              <a:buNone/>
            </a:pPr>
            <a:r>
              <a:rPr lang="en-US" sz="5600" b="1" i="0" u="none" strike="noStrike" cap="none">
                <a:solidFill>
                  <a:schemeClr val="dk1"/>
                </a:solidFill>
                <a:latin typeface="Galdeano"/>
                <a:ea typeface="Galdeano"/>
                <a:cs typeface="Galdeano"/>
                <a:sym typeface="Galdeano"/>
              </a:rPr>
              <a:t>Notice empty carbon has 3 holes that are not occupied</a:t>
            </a:r>
          </a:p>
        </p:txBody>
      </p:sp>
      <p:pic>
        <p:nvPicPr>
          <p:cNvPr id="142" name="Shape 142" descr="empty carbon on glucos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237" r="280"/>
          <a:stretch/>
        </p:blipFill>
        <p:spPr>
          <a:xfrm>
            <a:off x="2654423" y="1744316"/>
            <a:ext cx="5282214" cy="511368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 rot="1460581">
            <a:off x="2050741" y="2540643"/>
            <a:ext cx="1997475" cy="7102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accent4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44" name="Shape 144"/>
          <p:cNvSpPr/>
          <p:nvPr/>
        </p:nvSpPr>
        <p:spPr>
          <a:xfrm rot="-1750529">
            <a:off x="2303755" y="4889376"/>
            <a:ext cx="1997476" cy="7102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>
              <a:solidFill>
                <a:schemeClr val="accent4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  <p:sp>
        <p:nvSpPr>
          <p:cNvPr id="145" name="Shape 145"/>
          <p:cNvSpPr/>
          <p:nvPr/>
        </p:nvSpPr>
        <p:spPr>
          <a:xfrm rot="-2977590">
            <a:off x="1817410" y="3898880"/>
            <a:ext cx="1748232" cy="641063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rgbClr val="F1D70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Galdeano"/>
              <a:ea typeface="Galdeano"/>
              <a:cs typeface="Galdeano"/>
              <a:sym typeface="Galdeano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On-screen Show (4:3)</PresentationFormat>
  <Paragraphs>43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Galdeano</vt:lpstr>
      <vt:lpstr>Orbit</vt:lpstr>
      <vt:lpstr>Glucose (C6H12O6)</vt:lpstr>
      <vt:lpstr>Glucose can have a straight chain</vt:lpstr>
      <vt:lpstr>Or a closed chain (ring)</vt:lpstr>
      <vt:lpstr>Connect six carbons  (black molecule)</vt:lpstr>
      <vt:lpstr>Create five hydroxyl- groups (-OH)</vt:lpstr>
      <vt:lpstr>Build six hydrogens with bonds</vt:lpstr>
      <vt:lpstr>Add hydroxyl groups to five of six carbons</vt:lpstr>
      <vt:lpstr>Add 5 hydrogens to same carbon as hydroxyl groups</vt:lpstr>
      <vt:lpstr>Notice empty carbon has 3 holes that are not occupied</vt:lpstr>
      <vt:lpstr>Add sixth hydrogen to one of the holes</vt:lpstr>
      <vt:lpstr>How do you add one last oxygen molecule if there are two openings left?</vt:lpstr>
      <vt:lpstr>Add two “bendy” bonds to last oxygen atom</vt:lpstr>
      <vt:lpstr>Attach to last two holes to create a double bond carboxyl group</vt:lpstr>
      <vt:lpstr>This is a molecule of glucose – C6H12O6</vt:lpstr>
      <vt:lpstr>Get two glucose molecules</vt:lpstr>
      <vt:lpstr>Dehydration Rxn</vt:lpstr>
      <vt:lpstr>Dehydration Rxn</vt:lpstr>
      <vt:lpstr>Formation of Water (H2O)</vt:lpstr>
      <vt:lpstr>Glucose + glucose  = MALTOSE + water</vt:lpstr>
      <vt:lpstr>Making of Amino Acid Alanine (ala)</vt:lpstr>
      <vt:lpstr>Notice Nitrogen has empty spot…and that’s okay!</vt:lpstr>
      <vt:lpstr>Alanine  zwitterion</vt:lpstr>
      <vt:lpstr>Serine (Ser)  How is it different from ala?</vt:lpstr>
      <vt:lpstr>Alanine (ala) &amp; Serine (ser)</vt:lpstr>
      <vt:lpstr>Start of dehydration Rxn to create peptide bond</vt:lpstr>
      <vt:lpstr>Removal of  hydroxyl (-OH) group</vt:lpstr>
      <vt:lpstr>Formation of water</vt:lpstr>
      <vt:lpstr>Formation of Peptide bond</vt:lpstr>
      <vt:lpstr>Ser + Ala = Ser-Ala + H2O</vt:lpstr>
      <vt:lpstr>Amino acids linked together = protein</vt:lpstr>
      <vt:lpstr>End of Show!</vt:lpstr>
      <vt:lpstr>More sugar cartoons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Glucose (C6H12O6)</dc:title>
  <dc:creator>Jennifer Durako</dc:creator>
  <cp:lastModifiedBy>Jennifer Durako</cp:lastModifiedBy>
  <cp:revision>1</cp:revision>
  <dcterms:modified xsi:type="dcterms:W3CDTF">2016-08-09T18:35:39Z</dcterms:modified>
</cp:coreProperties>
</file>