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08" y="-72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017537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5.png"/><Relationship Id="rId4" Type="http://schemas.openxmlformats.org/officeDocument/2006/relationships/image" Target="../media/image42.jp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1.png"/><Relationship Id="rId4" Type="http://schemas.openxmlformats.org/officeDocument/2006/relationships/image" Target="../media/image35.png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8.jp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3.png"/><Relationship Id="rId5" Type="http://schemas.openxmlformats.org/officeDocument/2006/relationships/image" Target="../media/image1.png"/><Relationship Id="rId10" Type="http://schemas.openxmlformats.org/officeDocument/2006/relationships/image" Target="../media/image72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 idx="4294967295"/>
          </p:nvPr>
        </p:nvSpPr>
        <p:spPr>
          <a:xfrm>
            <a:off x="864300" y="2421800"/>
            <a:ext cx="8507575" cy="16072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Vertebrate Tissues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subTitle" idx="4294967295"/>
          </p:nvPr>
        </p:nvSpPr>
        <p:spPr>
          <a:xfrm>
            <a:off x="1626300" y="4369150"/>
            <a:ext cx="6983575" cy="19212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Science in Motion</a:t>
            </a:r>
          </a:p>
        </p:txBody>
      </p:sp>
      <p:pic>
        <p:nvPicPr>
          <p:cNvPr id="21" name="Shape 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06725"/>
            <a:ext cx="2286000" cy="2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4000" y="3206725"/>
            <a:ext cx="2286000" cy="2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0000" y="1693325"/>
            <a:ext cx="5090575" cy="296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title" idx="4294967295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Adipose Tissue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650" y="920725"/>
            <a:ext cx="2201324" cy="2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35325" y="920725"/>
            <a:ext cx="2116649" cy="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610300" y="4961800"/>
            <a:ext cx="8846250" cy="19088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17780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Large, empty-looking cells (adipocytes) with thin margins; nucleus pressed against cell membrane</a:t>
            </a:r>
          </a:p>
          <a:p>
            <a:pPr marL="381000" marR="0" lvl="0" indent="-177800" algn="l">
              <a:lnSpc>
                <a:spcPct val="120138"/>
              </a:lnSpc>
              <a:spcBef>
                <a:spcPts val="906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Stores fat, Energy storage, thermal insulation, space filled as cushioning, body contour</a:t>
            </a:r>
          </a:p>
          <a:p>
            <a:pPr marL="381000" marR="0" lvl="0" indent="-177800" algn="l">
              <a:lnSpc>
                <a:spcPct val="120138"/>
              </a:lnSpc>
              <a:spcBef>
                <a:spcPts val="906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Subcutaneous fat beneath the skin &amp; surrounding organs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0" y="1524000"/>
            <a:ext cx="5588000" cy="330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>
            <a:spLocks noGrp="1"/>
          </p:cNvSpPr>
          <p:nvPr>
            <p:ph type="title" idx="4294967295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Areolar Tissue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0" y="920725"/>
            <a:ext cx="1947324" cy="2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35325" y="920725"/>
            <a:ext cx="2286000" cy="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525625" y="5469800"/>
            <a:ext cx="8592249" cy="14502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17780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Loose arrangement of collagen and elastic fibers, scattered cell types &amp; abundant ground substance</a:t>
            </a:r>
          </a:p>
          <a:p>
            <a:pPr marL="381000" marR="0" lvl="0" indent="-177800" algn="l">
              <a:lnSpc>
                <a:spcPct val="120138"/>
              </a:lnSpc>
              <a:spcBef>
                <a:spcPts val="906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Underlying all epithelia forming passageway for nerves &amp; blood vessels; fascia between muscles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7325" y="1947325"/>
            <a:ext cx="6180649" cy="246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>
            <a:spLocks noGrp="1"/>
          </p:cNvSpPr>
          <p:nvPr>
            <p:ph type="title" idx="4294967295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Dense Connective Tissue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000" y="920725"/>
            <a:ext cx="931325" cy="2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74650" y="1005400"/>
            <a:ext cx="931325" cy="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440950" y="4538475"/>
            <a:ext cx="9354249" cy="23674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17780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Densely, packed, parallel collagen fibers; compressed fibroblast nuclei &amp; scanty open space</a:t>
            </a:r>
          </a:p>
          <a:p>
            <a:pPr marL="381000" marR="0" lvl="0" indent="-177800" algn="l">
              <a:lnSpc>
                <a:spcPct val="120138"/>
              </a:lnSpc>
              <a:spcBef>
                <a:spcPts val="906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Few blood vessels, injuries- slow to heal</a:t>
            </a:r>
          </a:p>
          <a:p>
            <a:pPr marL="381000" marR="0" lvl="0" indent="-177800" algn="l">
              <a:lnSpc>
                <a:spcPct val="120138"/>
              </a:lnSpc>
              <a:spcBef>
                <a:spcPts val="906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White Fibrous Tissue-• Tendons- bind muscles to bones, Ligaments- bind bones to bones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81000" marR="0" lvl="0" indent="-177800" algn="l">
              <a:lnSpc>
                <a:spcPct val="120138"/>
              </a:lnSpc>
              <a:spcBef>
                <a:spcPts val="906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Yellow Fibrous Tissue•– found: vocal cords, vertebral column, etc 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0650" y="3714750"/>
            <a:ext cx="2211899" cy="62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8568950" y="3522475"/>
            <a:ext cx="1564899" cy="3478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7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fibroblasts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000" y="1524000"/>
            <a:ext cx="5164650" cy="398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0000" y="2455325"/>
            <a:ext cx="2825750" cy="18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>
            <a:spLocks noGrp="1"/>
          </p:cNvSpPr>
          <p:nvPr>
            <p:ph type="title" idx="4294967295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Hyaline Cartilage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325" y="836075"/>
            <a:ext cx="1778000" cy="2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89325" y="920725"/>
            <a:ext cx="1947324" cy="2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79325" y="3429000"/>
            <a:ext cx="2878649" cy="8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47000" y="2370650"/>
            <a:ext cx="84650" cy="67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70325" y="4148650"/>
            <a:ext cx="84650" cy="67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7468300" y="1998475"/>
            <a:ext cx="1310899" cy="3478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7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lacunae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7976300" y="4792475"/>
            <a:ext cx="1395574" cy="3478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7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Chondrocyte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356300" y="5469800"/>
            <a:ext cx="9777575" cy="23674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17780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Clear, glassy matrix; fine dispersed collagen fibers; chondrocytes in small clusters enclosed in lacunae</a:t>
            </a:r>
          </a:p>
          <a:p>
            <a:pPr marL="381000" marR="0" lvl="0" indent="-177800" algn="l">
              <a:lnSpc>
                <a:spcPct val="120138"/>
              </a:lnSpc>
              <a:spcBef>
                <a:spcPts val="906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Supports airway, eases joint movement</a:t>
            </a:r>
          </a:p>
          <a:p>
            <a:pPr marL="381000" marR="0" lvl="0" indent="-177800" algn="l">
              <a:lnSpc>
                <a:spcPct val="120138"/>
              </a:lnSpc>
              <a:spcBef>
                <a:spcPts val="906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Found over ends of bones at movable joints; sternal ends of ribs, supportive material in larynx, trachea, bronchi; fetal skeleton; end of the nose</a:t>
            </a:r>
          </a:p>
          <a:p>
            <a:pPr marL="0" marR="0" indent="0" algn="l">
              <a:lnSpc>
                <a:spcPct val="120138"/>
              </a:lnSpc>
              <a:spcBef>
                <a:spcPts val="906"/>
              </a:spcBef>
              <a:spcAft>
                <a:spcPts val="0"/>
              </a:spcAft>
              <a:buNone/>
            </a:pPr>
            <a:endParaRPr sz="2000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7325" y="1354650"/>
            <a:ext cx="6011324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>
            <a:spLocks noGrp="1"/>
          </p:cNvSpPr>
          <p:nvPr>
            <p:ph type="title" idx="4294967295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Elastic Cartilage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325" y="920725"/>
            <a:ext cx="2116649" cy="2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9325" y="920725"/>
            <a:ext cx="2116649" cy="2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9325" y="3513650"/>
            <a:ext cx="1354650" cy="8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93325" y="1989650"/>
            <a:ext cx="1354650" cy="8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356300" y="1913800"/>
            <a:ext cx="1395574" cy="3478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7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Chondrocyte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525625" y="3437800"/>
            <a:ext cx="1310899" cy="3478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7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Lacunae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440950" y="4961800"/>
            <a:ext cx="9438900" cy="12985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17780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Web-like mesh of elastic fibers</a:t>
            </a:r>
          </a:p>
          <a:p>
            <a:pPr marL="381000" marR="0" lvl="0" indent="-177800" algn="l">
              <a:lnSpc>
                <a:spcPct val="120138"/>
              </a:lnSpc>
              <a:spcBef>
                <a:spcPts val="906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Provides flexible, elastic support</a:t>
            </a:r>
          </a:p>
          <a:p>
            <a:pPr marL="381000" marR="0" lvl="0" indent="-177800" algn="l">
              <a:lnSpc>
                <a:spcPct val="120138"/>
              </a:lnSpc>
              <a:spcBef>
                <a:spcPts val="906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External ear and epiglottis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 idx="4294967295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Fibrocartilage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000" y="1439325"/>
            <a:ext cx="6942649" cy="339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00" y="920725"/>
            <a:ext cx="2201324" cy="2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66000" y="1005400"/>
            <a:ext cx="2286000" cy="2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64000" y="2412975"/>
            <a:ext cx="2032000" cy="8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42000" y="3513650"/>
            <a:ext cx="1608650" cy="8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65325" y="2286000"/>
            <a:ext cx="2540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6367625" y="2337150"/>
            <a:ext cx="2411575" cy="3478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7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lacunae</a:t>
            </a:r>
          </a:p>
        </p:txBody>
      </p:sp>
      <p:pic>
        <p:nvPicPr>
          <p:cNvPr id="187" name="Shape 18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535325" y="3471325"/>
            <a:ext cx="1524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7637625" y="3522475"/>
            <a:ext cx="1395574" cy="3478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7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chondrocyte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440950" y="5300475"/>
            <a:ext cx="9269574" cy="12985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17780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Cartilage containing parallel collagen fibers</a:t>
            </a:r>
          </a:p>
          <a:p>
            <a:pPr marL="381000" marR="0" lvl="0" indent="-177800" algn="l">
              <a:lnSpc>
                <a:spcPct val="120138"/>
              </a:lnSpc>
              <a:spcBef>
                <a:spcPts val="906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Resists compression and absorbs shock in some joints</a:t>
            </a:r>
          </a:p>
          <a:p>
            <a:pPr marL="381000" marR="0" lvl="0" indent="-177800" algn="l">
              <a:lnSpc>
                <a:spcPct val="120138"/>
              </a:lnSpc>
              <a:spcBef>
                <a:spcPts val="906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Found in meniscus of knee, intervertebral discs of the vertebrae, etc.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000" y="1354650"/>
            <a:ext cx="6445250" cy="348189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>
            <a:spLocks noGrp="1"/>
          </p:cNvSpPr>
          <p:nvPr>
            <p:ph type="title" idx="4294967295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Blood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650" y="920725"/>
            <a:ext cx="3217325" cy="2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0000" y="920725"/>
            <a:ext cx="3386649" cy="2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27325" y="3682975"/>
            <a:ext cx="846650" cy="8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96000" y="2412975"/>
            <a:ext cx="1862650" cy="8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64000" y="3894650"/>
            <a:ext cx="687900" cy="68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41325" y="4561400"/>
            <a:ext cx="3132650" cy="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/>
          <p:nvPr/>
        </p:nvSpPr>
        <p:spPr>
          <a:xfrm>
            <a:off x="8060950" y="2252475"/>
            <a:ext cx="1506699" cy="25209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7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Leucocytes</a:t>
            </a:r>
          </a:p>
          <a:p>
            <a:pPr marL="0" marR="0" indent="0" algn="l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77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77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77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77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7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Erythrocytes</a:t>
            </a:r>
          </a:p>
          <a:p>
            <a:pPr marL="0" marR="0" indent="0" algn="l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77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77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7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Thrombocytes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440950" y="5300475"/>
            <a:ext cx="9438900" cy="19088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17780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Erythrocytes (Red blood Cells)- contain hemoglobin which allows for transportation of oxygen, anucleated, disc-shaped cells</a:t>
            </a:r>
          </a:p>
          <a:p>
            <a:pPr marL="381000" marR="0" lvl="0" indent="-177800" algn="l">
              <a:lnSpc>
                <a:spcPct val="120138"/>
              </a:lnSpc>
              <a:spcBef>
                <a:spcPts val="906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Leucocytes (White Blood Cells) – large, nucleated cells, help to fight infection, 5 different types – each type distinguished by shape of the nucleus</a:t>
            </a:r>
          </a:p>
          <a:p>
            <a:pPr marL="381000" marR="0" lvl="0" indent="-177800" algn="l">
              <a:lnSpc>
                <a:spcPct val="120138"/>
              </a:lnSpc>
              <a:spcBef>
                <a:spcPts val="906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Thrombocytes (Platelets)- fragments of a cell, functions in blood clotting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 idx="4294967295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4 Basic Tissue Types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4294967295"/>
          </p:nvPr>
        </p:nvSpPr>
        <p:spPr>
          <a:xfrm>
            <a:off x="610300" y="1829150"/>
            <a:ext cx="9015574" cy="50027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Muscle Tissue</a:t>
            </a:r>
          </a:p>
          <a:p>
            <a:pPr marL="1143000" marR="0" lvl="2" indent="-220133" algn="l">
              <a:lnSpc>
                <a:spcPct val="119921"/>
              </a:lnSpc>
              <a:spcBef>
                <a:spcPts val="479"/>
              </a:spcBef>
              <a:spcAft>
                <a:spcPts val="0"/>
              </a:spcAft>
              <a:buClr>
                <a:srgbClr val="333399"/>
              </a:buClr>
              <a:buSzPct val="98765"/>
              <a:buFont typeface="Wingdings"/>
              <a:buChar char="§"/>
            </a:pPr>
            <a:r>
              <a:rPr lang="en-US" sz="2666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Movement</a:t>
            </a:r>
          </a:p>
          <a:p>
            <a:pPr marL="1524000" marR="0" lvl="3" indent="-191911" algn="l">
              <a:lnSpc>
                <a:spcPct val="120000"/>
              </a:lnSpc>
              <a:spcBef>
                <a:spcPts val="396"/>
              </a:spcBef>
              <a:spcAft>
                <a:spcPts val="0"/>
              </a:spcAft>
              <a:buClr>
                <a:srgbClr val="333399"/>
              </a:buClr>
              <a:buSzPct val="101010"/>
              <a:buFont typeface="Wingdings"/>
              <a:buChar char="§"/>
            </a:pPr>
            <a:r>
              <a:rPr lang="en-US" sz="2222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Moving body parts, such as the muscles of arms, legs</a:t>
            </a:r>
          </a:p>
          <a:p>
            <a:pPr marL="1524000" marR="0" lvl="3" indent="-191911" algn="l">
              <a:lnSpc>
                <a:spcPct val="120000"/>
              </a:lnSpc>
              <a:spcBef>
                <a:spcPts val="396"/>
              </a:spcBef>
              <a:spcAft>
                <a:spcPts val="0"/>
              </a:spcAft>
              <a:buClr>
                <a:srgbClr val="333399"/>
              </a:buClr>
              <a:buSzPct val="101010"/>
              <a:buFont typeface="Wingdings"/>
              <a:buChar char="§"/>
            </a:pPr>
            <a:r>
              <a:rPr lang="en-US" sz="2222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Moving substances throughout the body, such as the muscles that make up the blood vessels</a:t>
            </a: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333399"/>
              </a:buClr>
              <a:buSzPct val="100358"/>
              <a:buFont typeface="Courier New"/>
              <a:buChar char="o"/>
            </a:pPr>
            <a:r>
              <a:rPr lang="en-US" sz="311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Striated (Skeletal) Muscle</a:t>
            </a: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333399"/>
              </a:buClr>
              <a:buSzPct val="100358"/>
              <a:buFont typeface="Courier New"/>
              <a:buChar char="o"/>
            </a:pPr>
            <a:r>
              <a:rPr lang="en-US" sz="311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Visceral (Smooth) Muscle</a:t>
            </a: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333399"/>
              </a:buClr>
              <a:buSzPct val="100358"/>
              <a:buFont typeface="Courier New"/>
              <a:buChar char="o"/>
            </a:pPr>
            <a:r>
              <a:rPr lang="en-US" sz="311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Cardiac Muscle</a:t>
            </a:r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0" y="920725"/>
            <a:ext cx="1439324" cy="2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8000" y="920725"/>
            <a:ext cx="1608650" cy="2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650" y="1439325"/>
            <a:ext cx="5958400" cy="322789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>
            <a:spLocks noGrp="1"/>
          </p:cNvSpPr>
          <p:nvPr>
            <p:ph type="title" idx="4294967295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Striated (Skeletal) Muscle</a:t>
            </a:r>
          </a:p>
        </p:txBody>
      </p:sp>
      <p:pic>
        <p:nvPicPr>
          <p:cNvPr id="218" name="Shape 2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00" y="920725"/>
            <a:ext cx="677325" cy="2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90000" y="920725"/>
            <a:ext cx="846650" cy="2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80650" y="2497650"/>
            <a:ext cx="1524000" cy="8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7891625" y="2421800"/>
            <a:ext cx="1649574" cy="3478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7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striations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694950" y="5300475"/>
            <a:ext cx="8676899" cy="12985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17780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Unbranched, multi-nucleated fibers bound together in bundles</a:t>
            </a:r>
          </a:p>
          <a:p>
            <a:pPr marL="381000" marR="0" lvl="0" indent="-177800" algn="l">
              <a:lnSpc>
                <a:spcPct val="120138"/>
              </a:lnSpc>
              <a:spcBef>
                <a:spcPts val="906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Voluntary muscle, allows for movement</a:t>
            </a:r>
          </a:p>
          <a:p>
            <a:pPr marL="381000" marR="0" lvl="0" indent="-177800" algn="l">
              <a:lnSpc>
                <a:spcPct val="120138"/>
              </a:lnSpc>
              <a:spcBef>
                <a:spcPts val="906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Found: along the bones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325" y="1354650"/>
            <a:ext cx="8636000" cy="37253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>
            <a:spLocks noGrp="1"/>
          </p:cNvSpPr>
          <p:nvPr>
            <p:ph type="title" idx="4294967295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Visceral (Smooth) Muscle</a:t>
            </a:r>
          </a:p>
        </p:txBody>
      </p:sp>
      <p:pic>
        <p:nvPicPr>
          <p:cNvPr id="229" name="Shape 2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00" y="920725"/>
            <a:ext cx="677325" cy="2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74650" y="920725"/>
            <a:ext cx="846650" cy="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/>
        </p:nvSpPr>
        <p:spPr>
          <a:xfrm>
            <a:off x="525625" y="5300475"/>
            <a:ext cx="9100250" cy="20623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17780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Spindle-shaped fibers(cells)</a:t>
            </a:r>
          </a:p>
          <a:p>
            <a:pPr marL="381000" marR="0" lvl="0" indent="-177800" algn="l">
              <a:lnSpc>
                <a:spcPct val="120138"/>
              </a:lnSpc>
              <a:spcBef>
                <a:spcPts val="906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Unbranched, unstriated, uninucleated fibers(cells)</a:t>
            </a:r>
          </a:p>
          <a:p>
            <a:pPr marL="381000" marR="0" lvl="0" indent="-177800" algn="l">
              <a:lnSpc>
                <a:spcPct val="120138"/>
              </a:lnSpc>
              <a:spcBef>
                <a:spcPts val="906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Found: internal (visceral) organs- such as esophagus, intestines, stomach, glands, etc.</a:t>
            </a:r>
          </a:p>
          <a:p>
            <a:pPr marL="0" marR="0" indent="0" algn="l">
              <a:lnSpc>
                <a:spcPct val="120138"/>
              </a:lnSpc>
              <a:spcBef>
                <a:spcPts val="906"/>
              </a:spcBef>
              <a:spcAft>
                <a:spcPts val="0"/>
              </a:spcAft>
              <a:buNone/>
            </a:pPr>
            <a:endParaRPr sz="2000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Shape 2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52325" y="4318000"/>
            <a:ext cx="84650" cy="11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 idx="4294967295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4 Basic Tissue Types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body" idx="4294967295"/>
          </p:nvPr>
        </p:nvSpPr>
        <p:spPr>
          <a:xfrm>
            <a:off x="610300" y="1829150"/>
            <a:ext cx="9015574" cy="50027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Epithelial Tissue</a:t>
            </a:r>
          </a:p>
          <a:p>
            <a:pPr marL="1143000" marR="0" lvl="2" indent="-220133" algn="l">
              <a:lnSpc>
                <a:spcPct val="119921"/>
              </a:lnSpc>
              <a:spcBef>
                <a:spcPts val="479"/>
              </a:spcBef>
              <a:spcAft>
                <a:spcPts val="0"/>
              </a:spcAft>
              <a:buClr>
                <a:srgbClr val="333399"/>
              </a:buClr>
              <a:buSzPct val="98765"/>
              <a:buFont typeface="Wingdings"/>
              <a:buChar char="§"/>
            </a:pPr>
            <a:r>
              <a:rPr lang="en-US" sz="2666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Protects, secretes, absorbs</a:t>
            </a: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333399"/>
              </a:buClr>
              <a:buSzPct val="100358"/>
              <a:buFont typeface="Courier New"/>
              <a:buChar char="o"/>
            </a:pPr>
            <a:r>
              <a:rPr lang="en-US" sz="311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Simple squamous epithelium</a:t>
            </a: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333399"/>
              </a:buClr>
              <a:buSzPct val="100358"/>
              <a:buFont typeface="Courier New"/>
              <a:buChar char="o"/>
            </a:pPr>
            <a:r>
              <a:rPr lang="en-US" sz="311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Simple cubodial epithelium</a:t>
            </a: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333399"/>
              </a:buClr>
              <a:buSzPct val="100358"/>
              <a:buFont typeface="Courier New"/>
              <a:buChar char="o"/>
            </a:pPr>
            <a:r>
              <a:rPr lang="en-US" sz="311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Simple columnar epithelium</a:t>
            </a: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333399"/>
              </a:buClr>
              <a:buSzPct val="100358"/>
              <a:buFont typeface="Courier New"/>
              <a:buChar char="o"/>
            </a:pPr>
            <a:r>
              <a:rPr lang="en-US" sz="311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Ciliated epithelium</a:t>
            </a: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333399"/>
              </a:buClr>
              <a:buSzPct val="100358"/>
              <a:buFont typeface="Courier New"/>
              <a:buChar char="o"/>
            </a:pPr>
            <a:r>
              <a:rPr lang="en-US" sz="311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Pseudostratified ciliated columnar epithelium</a:t>
            </a:r>
          </a:p>
          <a:p>
            <a:pPr marL="0" marR="0" indent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Shape 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0" y="920725"/>
            <a:ext cx="1439324" cy="2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12650" y="1005400"/>
            <a:ext cx="1693324" cy="2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650" y="1524000"/>
            <a:ext cx="6699250" cy="280457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>
            <a:spLocks noGrp="1"/>
          </p:cNvSpPr>
          <p:nvPr>
            <p:ph type="title" idx="4294967295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Cardiac Muscle</a:t>
            </a:r>
          </a:p>
        </p:txBody>
      </p:sp>
      <p:pic>
        <p:nvPicPr>
          <p:cNvPr id="239" name="Shape 2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00" y="836075"/>
            <a:ext cx="2032000" cy="2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0650" y="920725"/>
            <a:ext cx="2370649" cy="2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57325" y="1989650"/>
            <a:ext cx="1862650" cy="8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/>
          <p:nvPr/>
        </p:nvSpPr>
        <p:spPr>
          <a:xfrm>
            <a:off x="7806950" y="1998475"/>
            <a:ext cx="2072899" cy="3478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7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Intercalated disc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356300" y="4707800"/>
            <a:ext cx="9438900" cy="12985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17780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Branched, involuntary, striated, multinucleated fibers</a:t>
            </a:r>
          </a:p>
          <a:p>
            <a:pPr marL="381000" marR="0" lvl="0" indent="-177800" algn="l">
              <a:lnSpc>
                <a:spcPct val="120138"/>
              </a:lnSpc>
              <a:spcBef>
                <a:spcPts val="906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Has intercalated discs</a:t>
            </a:r>
          </a:p>
          <a:p>
            <a:pPr marL="381000" marR="0" lvl="0" indent="-177800" algn="l">
              <a:lnSpc>
                <a:spcPct val="120138"/>
              </a:lnSpc>
              <a:spcBef>
                <a:spcPts val="906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Found: Heart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 idx="4294967295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4 Basic Tissue Types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4294967295"/>
          </p:nvPr>
        </p:nvSpPr>
        <p:spPr>
          <a:xfrm>
            <a:off x="610300" y="1829150"/>
            <a:ext cx="9015574" cy="50027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Nerve Tissue</a:t>
            </a:r>
          </a:p>
          <a:p>
            <a:pPr marL="1143000" marR="0" lvl="2" indent="-220133" algn="l">
              <a:lnSpc>
                <a:spcPct val="119921"/>
              </a:lnSpc>
              <a:spcBef>
                <a:spcPts val="479"/>
              </a:spcBef>
              <a:spcAft>
                <a:spcPts val="0"/>
              </a:spcAft>
              <a:buClr>
                <a:srgbClr val="333399"/>
              </a:buClr>
              <a:buSzPct val="98765"/>
              <a:buFont typeface="Wingdings"/>
              <a:buChar char="§"/>
            </a:pPr>
            <a:r>
              <a:rPr lang="en-US" sz="2666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Coordination, communication, integration</a:t>
            </a:r>
          </a:p>
          <a:p>
            <a:pPr marL="1143000" marR="0" lvl="2" indent="-50800" algn="l">
              <a:lnSpc>
                <a:spcPct val="119921"/>
              </a:lnSpc>
              <a:spcBef>
                <a:spcPts val="479"/>
              </a:spcBef>
              <a:spcAft>
                <a:spcPts val="0"/>
              </a:spcAft>
              <a:buClr>
                <a:srgbClr val="333399"/>
              </a:buClr>
              <a:buNone/>
            </a:pPr>
            <a:endParaRPr sz="2666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333399"/>
              </a:buClr>
              <a:buSzPct val="100358"/>
              <a:buFont typeface="Courier New"/>
              <a:buChar char="o"/>
            </a:pPr>
            <a:r>
              <a:rPr lang="en-US" sz="311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Neuron</a:t>
            </a:r>
          </a:p>
          <a:p>
            <a:pPr marL="1143000" marR="0" lvl="2" indent="-220133" algn="l">
              <a:lnSpc>
                <a:spcPct val="120089"/>
              </a:lnSpc>
              <a:spcBef>
                <a:spcPts val="479"/>
              </a:spcBef>
              <a:spcAft>
                <a:spcPts val="0"/>
              </a:spcAft>
              <a:buClr>
                <a:srgbClr val="333399"/>
              </a:buClr>
              <a:buSzPct val="98765"/>
              <a:buFont typeface="Wingdings"/>
              <a:buChar char="§"/>
            </a:pPr>
            <a:r>
              <a:rPr lang="en-US" sz="2666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Dendrites- transport impulses toward the cell body</a:t>
            </a:r>
          </a:p>
          <a:p>
            <a:pPr marL="1143000" marR="0" lvl="2" indent="-220133" algn="l">
              <a:lnSpc>
                <a:spcPct val="120089"/>
              </a:lnSpc>
              <a:spcBef>
                <a:spcPts val="479"/>
              </a:spcBef>
              <a:spcAft>
                <a:spcPts val="0"/>
              </a:spcAft>
              <a:buClr>
                <a:srgbClr val="333399"/>
              </a:buClr>
              <a:buSzPct val="98765"/>
              <a:buFont typeface="Wingdings"/>
              <a:buChar char="§"/>
            </a:pPr>
            <a:r>
              <a:rPr lang="en-US" sz="2666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Axons – transport impulses away from the cell body</a:t>
            </a:r>
          </a:p>
          <a:p>
            <a:pPr marL="1143000" marR="0" lvl="2" indent="-220133" algn="l">
              <a:lnSpc>
                <a:spcPct val="120089"/>
              </a:lnSpc>
              <a:spcBef>
                <a:spcPts val="479"/>
              </a:spcBef>
              <a:spcAft>
                <a:spcPts val="0"/>
              </a:spcAft>
              <a:buClr>
                <a:srgbClr val="333399"/>
              </a:buClr>
              <a:buSzPct val="98765"/>
              <a:buFont typeface="Wingdings"/>
              <a:buChar char="§"/>
            </a:pPr>
            <a:r>
              <a:rPr lang="en-US" sz="2666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Cell body – interprets, coordinates</a:t>
            </a:r>
          </a:p>
          <a:p>
            <a:pPr marL="1143000" marR="0" lvl="2" indent="-50800" algn="l">
              <a:lnSpc>
                <a:spcPct val="120089"/>
              </a:lnSpc>
              <a:spcBef>
                <a:spcPts val="479"/>
              </a:spcBef>
              <a:spcAft>
                <a:spcPts val="0"/>
              </a:spcAft>
              <a:buClr>
                <a:srgbClr val="333399"/>
              </a:buClr>
              <a:buNone/>
            </a:pPr>
            <a:endParaRPr sz="2666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0" y="920725"/>
            <a:ext cx="1524000" cy="2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3325" y="920725"/>
            <a:ext cx="1778000" cy="2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0" y="1439325"/>
            <a:ext cx="6244150" cy="372532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>
            <a:spLocks noGrp="1"/>
          </p:cNvSpPr>
          <p:nvPr>
            <p:ph type="title" idx="4294967295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Nerve Tissue</a:t>
            </a:r>
          </a:p>
        </p:txBody>
      </p:sp>
      <p:pic>
        <p:nvPicPr>
          <p:cNvPr id="258" name="Shape 2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325" y="920725"/>
            <a:ext cx="2370649" cy="2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0650" y="920725"/>
            <a:ext cx="2286000" cy="2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80000" y="3429000"/>
            <a:ext cx="2455325" cy="8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75650" y="2794000"/>
            <a:ext cx="84650" cy="33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18000" y="2783400"/>
            <a:ext cx="3132650" cy="2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40000" y="4063975"/>
            <a:ext cx="433900" cy="3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21000" y="3979325"/>
            <a:ext cx="84650" cy="42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952750" y="4307400"/>
            <a:ext cx="4508500" cy="105824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/>
          <p:nvPr/>
        </p:nvSpPr>
        <p:spPr>
          <a:xfrm>
            <a:off x="7891625" y="2591150"/>
            <a:ext cx="1988250" cy="19776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7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Cell Body</a:t>
            </a:r>
          </a:p>
          <a:p>
            <a:pPr marL="0" marR="0" indent="0" algn="l">
              <a:lnSpc>
                <a:spcPct val="120312"/>
              </a:lnSpc>
              <a:spcBef>
                <a:spcPts val="802"/>
              </a:spcBef>
              <a:spcAft>
                <a:spcPts val="0"/>
              </a:spcAft>
              <a:buNone/>
            </a:pPr>
            <a:endParaRPr sz="1777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20312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lang="en-US" sz="1777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Axon</a:t>
            </a:r>
          </a:p>
          <a:p>
            <a:pPr marL="0" marR="0" indent="0" algn="l">
              <a:lnSpc>
                <a:spcPct val="120312"/>
              </a:lnSpc>
              <a:spcBef>
                <a:spcPts val="802"/>
              </a:spcBef>
              <a:spcAft>
                <a:spcPts val="0"/>
              </a:spcAft>
              <a:buNone/>
            </a:pPr>
            <a:endParaRPr sz="1777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20312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lang="en-US" sz="1777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Dendrites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610300" y="5723800"/>
            <a:ext cx="8676899" cy="8399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17780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Made up of neurons (nerve cells)</a:t>
            </a:r>
          </a:p>
          <a:p>
            <a:pPr marL="381000" marR="0" lvl="0" indent="-177800" algn="l">
              <a:lnSpc>
                <a:spcPct val="120138"/>
              </a:lnSpc>
              <a:spcBef>
                <a:spcPts val="906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Located in brain, spinal cords, nerves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hape 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325" y="1862650"/>
            <a:ext cx="4921250" cy="348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9400" y="1862650"/>
            <a:ext cx="4762500" cy="345015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>
            <a:spLocks noGrp="1"/>
          </p:cNvSpPr>
          <p:nvPr>
            <p:ph type="title" idx="4294967295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Squamous Epithelium</a:t>
            </a:r>
          </a:p>
        </p:txBody>
      </p:sp>
      <p:sp>
        <p:nvSpPr>
          <p:cNvPr id="38" name="Shape 38"/>
          <p:cNvSpPr txBox="1"/>
          <p:nvPr/>
        </p:nvSpPr>
        <p:spPr>
          <a:xfrm>
            <a:off x="356300" y="5977800"/>
            <a:ext cx="9269574" cy="12985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17780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Flat cells</a:t>
            </a:r>
          </a:p>
          <a:p>
            <a:pPr marL="381000" marR="0" lvl="0" indent="-177800" algn="l">
              <a:lnSpc>
                <a:spcPct val="120138"/>
              </a:lnSpc>
              <a:spcBef>
                <a:spcPts val="906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Allows rapid diffusion of substances</a:t>
            </a:r>
          </a:p>
          <a:p>
            <a:pPr marL="381000" marR="0" lvl="0" indent="-177800" algn="l">
              <a:lnSpc>
                <a:spcPct val="120138"/>
              </a:lnSpc>
              <a:spcBef>
                <a:spcPts val="906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Found kidney, alveoli of lungs, etc</a:t>
            </a:r>
          </a:p>
        </p:txBody>
      </p:sp>
      <p:pic>
        <p:nvPicPr>
          <p:cNvPr id="39" name="Shape 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4150" y="4741325"/>
            <a:ext cx="370400" cy="102657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 txBox="1"/>
          <p:nvPr/>
        </p:nvSpPr>
        <p:spPr>
          <a:xfrm>
            <a:off x="6875625" y="5808475"/>
            <a:ext cx="3020125" cy="3478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7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Simple Squamous Epithelium</a:t>
            </a:r>
          </a:p>
        </p:txBody>
      </p:sp>
      <p:pic>
        <p:nvPicPr>
          <p:cNvPr id="41" name="Shape 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4000" y="920725"/>
            <a:ext cx="1354650" cy="2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82000" y="920725"/>
            <a:ext cx="1524000" cy="2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Shape 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4750" y="1428750"/>
            <a:ext cx="5344574" cy="348189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>
            <a:spLocks noGrp="1"/>
          </p:cNvSpPr>
          <p:nvPr>
            <p:ph type="title" idx="4294967295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Stratified Squamous Epithelium</a:t>
            </a:r>
          </a:p>
        </p:txBody>
      </p:sp>
      <p:pic>
        <p:nvPicPr>
          <p:cNvPr id="49" name="Shape 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650" y="920725"/>
            <a:ext cx="423325" cy="2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98000" y="1005400"/>
            <a:ext cx="508000" cy="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/>
          <p:nvPr/>
        </p:nvSpPr>
        <p:spPr>
          <a:xfrm>
            <a:off x="440950" y="4961800"/>
            <a:ext cx="9438900" cy="25209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17780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Composed of more than one layer of cells</a:t>
            </a:r>
          </a:p>
          <a:p>
            <a:pPr marL="381000" marR="0" lvl="0" indent="-177800" algn="l">
              <a:lnSpc>
                <a:spcPct val="120138"/>
              </a:lnSpc>
              <a:spcBef>
                <a:spcPts val="906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Deepest layer sits on the basal surface (basement membrane)</a:t>
            </a:r>
          </a:p>
          <a:p>
            <a:pPr marL="381000" marR="0" lvl="0" indent="-177800" algn="l">
              <a:lnSpc>
                <a:spcPct val="120138"/>
              </a:lnSpc>
              <a:spcBef>
                <a:spcPts val="906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Well suited to stress</a:t>
            </a:r>
          </a:p>
          <a:p>
            <a:pPr marL="381000" marR="0" lvl="0" indent="-177800" algn="l">
              <a:lnSpc>
                <a:spcPct val="120138"/>
              </a:lnSpc>
              <a:spcBef>
                <a:spcPts val="906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Variations• keratinized (retards water loss, prevents penetration of disease organisms), nonkeratinized</a:t>
            </a:r>
          </a:p>
          <a:p>
            <a:pPr marL="381000" marR="0" lvl="0" indent="-177800" algn="l">
              <a:lnSpc>
                <a:spcPct val="120138"/>
              </a:lnSpc>
              <a:spcBef>
                <a:spcPts val="906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Found • epidermal layer of skin, tongue, etc.</a:t>
            </a:r>
          </a:p>
        </p:txBody>
      </p:sp>
      <p:pic>
        <p:nvPicPr>
          <p:cNvPr id="52" name="Shape 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65325" y="2412975"/>
            <a:ext cx="1100650" cy="8465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/>
          <p:nvPr/>
        </p:nvSpPr>
        <p:spPr>
          <a:xfrm>
            <a:off x="7552950" y="2252475"/>
            <a:ext cx="2242250" cy="3478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7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Basement Membrane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7325" y="1947325"/>
            <a:ext cx="6529899" cy="35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>
            <a:spLocks noGrp="1"/>
          </p:cNvSpPr>
          <p:nvPr>
            <p:ph type="title" idx="4294967295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Cubodial Epithelium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9400" y="2360075"/>
            <a:ext cx="1195899" cy="13757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440950" y="5884325"/>
            <a:ext cx="9438900" cy="17571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17780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Cube- shaped cells</a:t>
            </a:r>
          </a:p>
          <a:p>
            <a:pPr marL="381000" marR="0" lvl="0" indent="-177800" algn="l">
              <a:lnSpc>
                <a:spcPct val="120138"/>
              </a:lnSpc>
              <a:spcBef>
                <a:spcPts val="906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Absorption &amp; secretion</a:t>
            </a:r>
          </a:p>
          <a:p>
            <a:pPr marL="381000" marR="0" lvl="0" indent="-177800" algn="l">
              <a:lnSpc>
                <a:spcPct val="120138"/>
              </a:lnSpc>
              <a:spcBef>
                <a:spcPts val="906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Found in liver, thyroid gland, mammary gland, salivary gland, kidney tubules, etc.</a:t>
            </a:r>
          </a:p>
          <a:p>
            <a:pPr marL="0" marR="0" indent="0" algn="l">
              <a:lnSpc>
                <a:spcPct val="120138"/>
              </a:lnSpc>
              <a:spcBef>
                <a:spcPts val="906"/>
              </a:spcBef>
              <a:spcAft>
                <a:spcPts val="0"/>
              </a:spcAft>
              <a:buNone/>
            </a:pPr>
            <a:endParaRPr sz="2000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62"/>
          <p:cNvSpPr txBox="1"/>
          <p:nvPr/>
        </p:nvSpPr>
        <p:spPr>
          <a:xfrm>
            <a:off x="102300" y="1913800"/>
            <a:ext cx="1734250" cy="6194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7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Simple Cubodial Epithelium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4000" y="920725"/>
            <a:ext cx="1947324" cy="2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43325" y="920725"/>
            <a:ext cx="1693324" cy="2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1608650"/>
            <a:ext cx="6773325" cy="42438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>
            <a:spLocks noGrp="1"/>
          </p:cNvSpPr>
          <p:nvPr>
            <p:ph type="title" idx="4294967295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Columnar Epithelium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650" y="920725"/>
            <a:ext cx="1439324" cy="2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66650" y="920725"/>
            <a:ext cx="1100650" cy="2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08650" y="4614325"/>
            <a:ext cx="1778000" cy="846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356300" y="4115150"/>
            <a:ext cx="1988250" cy="6194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7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Simple Columnar Epithelium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356300" y="5887850"/>
            <a:ext cx="9777575" cy="20623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17780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Tall, narrow cells</a:t>
            </a:r>
          </a:p>
          <a:p>
            <a:pPr marL="381000" marR="0" lvl="0" indent="-177800" algn="l">
              <a:lnSpc>
                <a:spcPct val="120138"/>
              </a:lnSpc>
              <a:spcBef>
                <a:spcPts val="906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Absorption &amp; secretion</a:t>
            </a:r>
          </a:p>
          <a:p>
            <a:pPr marL="381000" marR="0" lvl="0" indent="-177800" algn="l">
              <a:lnSpc>
                <a:spcPct val="120138"/>
              </a:lnSpc>
              <a:spcBef>
                <a:spcPts val="906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Found in the inner lining of the gastrointestinal tract, uterus, kidney tubes, uterine (Fallopian) tubes, etc. </a:t>
            </a:r>
          </a:p>
          <a:p>
            <a:pPr marL="0" marR="0" indent="0" algn="l">
              <a:lnSpc>
                <a:spcPct val="120138"/>
              </a:lnSpc>
              <a:spcBef>
                <a:spcPts val="906"/>
              </a:spcBef>
              <a:spcAft>
                <a:spcPts val="0"/>
              </a:spcAft>
              <a:buNone/>
            </a:pPr>
            <a:endParaRPr sz="2000">
              <a:solidFill>
                <a:srgbClr val="33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1325" y="1947325"/>
            <a:ext cx="5672650" cy="35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610300" y="356300"/>
            <a:ext cx="9015574" cy="163353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Pseudostratified Ciliated Columnar Epithelium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325" y="920725"/>
            <a:ext cx="1016000" cy="2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51325" y="920725"/>
            <a:ext cx="1100650" cy="2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0000" y="2920975"/>
            <a:ext cx="1524000" cy="846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8822950" y="2506475"/>
            <a:ext cx="887574" cy="3478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7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Cilia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12000" y="4730725"/>
            <a:ext cx="1703900" cy="6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694950" y="5723800"/>
            <a:ext cx="8846250" cy="16037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17780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Single row of cells- not all will reach the free surface – each cell borders the basal surface</a:t>
            </a:r>
          </a:p>
          <a:p>
            <a:pPr marL="381000" marR="0" lvl="0" indent="-177800" algn="l">
              <a:lnSpc>
                <a:spcPct val="120138"/>
              </a:lnSpc>
              <a:spcBef>
                <a:spcPts val="906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secretes &amp; propels </a:t>
            </a:r>
          </a:p>
          <a:p>
            <a:pPr marL="381000" marR="0" lvl="0" indent="-177800" algn="l">
              <a:lnSpc>
                <a:spcPct val="120138"/>
              </a:lnSpc>
              <a:spcBef>
                <a:spcPts val="906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Found in trachea, etc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91000" y="2031975"/>
            <a:ext cx="84650" cy="25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32000" y="2021400"/>
            <a:ext cx="2201324" cy="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271625" y="1913800"/>
            <a:ext cx="1649574" cy="6194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7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Goblet Cells- secrete mucus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8822950" y="4369150"/>
            <a:ext cx="802899" cy="6194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7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Basal Cells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 idx="4294967295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4 Basic Tissue Types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4294967295"/>
          </p:nvPr>
        </p:nvSpPr>
        <p:spPr>
          <a:xfrm>
            <a:off x="610300" y="1829150"/>
            <a:ext cx="9015574" cy="50027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Connective Tissue</a:t>
            </a:r>
          </a:p>
          <a:p>
            <a:pPr marL="1143000" marR="0" lvl="2" indent="-191911" algn="l">
              <a:lnSpc>
                <a:spcPct val="120089"/>
              </a:lnSpc>
              <a:spcBef>
                <a:spcPts val="396"/>
              </a:spcBef>
              <a:spcAft>
                <a:spcPts val="0"/>
              </a:spcAft>
              <a:buClr>
                <a:srgbClr val="333399"/>
              </a:buClr>
              <a:buSzPct val="101010"/>
              <a:buFont typeface="Wingdings"/>
              <a:buChar char="§"/>
            </a:pPr>
            <a:r>
              <a:rPr lang="en-US" sz="2222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Supports, binds together, protects</a:t>
            </a:r>
          </a:p>
          <a:p>
            <a:pPr marL="762000" marR="0" lvl="1" indent="-220133" algn="l">
              <a:lnSpc>
                <a:spcPct val="120089"/>
              </a:lnSpc>
              <a:spcBef>
                <a:spcPts val="479"/>
              </a:spcBef>
              <a:spcAft>
                <a:spcPts val="0"/>
              </a:spcAft>
              <a:buClr>
                <a:srgbClr val="333399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Bone</a:t>
            </a:r>
          </a:p>
          <a:p>
            <a:pPr marL="762000" marR="0" lvl="1" indent="-220133" algn="l">
              <a:lnSpc>
                <a:spcPct val="120089"/>
              </a:lnSpc>
              <a:spcBef>
                <a:spcPts val="479"/>
              </a:spcBef>
              <a:spcAft>
                <a:spcPts val="0"/>
              </a:spcAft>
              <a:buClr>
                <a:srgbClr val="333399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Adipose Tissue</a:t>
            </a:r>
          </a:p>
          <a:p>
            <a:pPr marL="762000" marR="0" lvl="1" indent="-220133" algn="l">
              <a:lnSpc>
                <a:spcPct val="120089"/>
              </a:lnSpc>
              <a:spcBef>
                <a:spcPts val="479"/>
              </a:spcBef>
              <a:spcAft>
                <a:spcPts val="0"/>
              </a:spcAft>
              <a:buClr>
                <a:srgbClr val="333399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Areolar Tissue</a:t>
            </a:r>
          </a:p>
          <a:p>
            <a:pPr marL="762000" marR="0" lvl="1" indent="-220133" algn="l">
              <a:lnSpc>
                <a:spcPct val="120089"/>
              </a:lnSpc>
              <a:spcBef>
                <a:spcPts val="479"/>
              </a:spcBef>
              <a:spcAft>
                <a:spcPts val="0"/>
              </a:spcAft>
              <a:buClr>
                <a:srgbClr val="333399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“White” Fibrous Tissue (Tendon)</a:t>
            </a:r>
          </a:p>
          <a:p>
            <a:pPr marL="762000" marR="0" lvl="1" indent="-220133" algn="l">
              <a:lnSpc>
                <a:spcPct val="120089"/>
              </a:lnSpc>
              <a:spcBef>
                <a:spcPts val="479"/>
              </a:spcBef>
              <a:spcAft>
                <a:spcPts val="0"/>
              </a:spcAft>
              <a:buClr>
                <a:srgbClr val="333399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“Yellow” Elastic Connective Tissue</a:t>
            </a:r>
          </a:p>
          <a:p>
            <a:pPr marL="762000" marR="0" lvl="1" indent="-220133" algn="l">
              <a:lnSpc>
                <a:spcPct val="120089"/>
              </a:lnSpc>
              <a:spcBef>
                <a:spcPts val="479"/>
              </a:spcBef>
              <a:spcAft>
                <a:spcPts val="0"/>
              </a:spcAft>
              <a:buClr>
                <a:srgbClr val="333399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Cartilage• Hyaline, Elastic, Fibrocartilage</a:t>
            </a:r>
          </a:p>
          <a:p>
            <a:pPr marL="762000" marR="0" lvl="1" indent="-220133" algn="l">
              <a:lnSpc>
                <a:spcPct val="120089"/>
              </a:lnSpc>
              <a:spcBef>
                <a:spcPts val="479"/>
              </a:spcBef>
              <a:spcAft>
                <a:spcPts val="0"/>
              </a:spcAft>
              <a:buClr>
                <a:srgbClr val="333399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Blood• Erythrocytes, Leucocytes, Thrombocytes 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0" y="920725"/>
            <a:ext cx="1439324" cy="2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8000" y="920725"/>
            <a:ext cx="1778000" cy="2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2000" y="1100650"/>
            <a:ext cx="2804574" cy="221189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>
            <a:spLocks noGrp="1"/>
          </p:cNvSpPr>
          <p:nvPr>
            <p:ph type="title" idx="4294967295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Compact Bone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5325" y="920725"/>
            <a:ext cx="1608650" cy="2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35325" y="920725"/>
            <a:ext cx="1947324" cy="2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000" y="1608650"/>
            <a:ext cx="4921250" cy="297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42650" y="2243650"/>
            <a:ext cx="1270000" cy="8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34000" y="3693575"/>
            <a:ext cx="941899" cy="21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03325" y="2794000"/>
            <a:ext cx="772574" cy="111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64650" y="4275650"/>
            <a:ext cx="1100650" cy="8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98325" y="2201325"/>
            <a:ext cx="8465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624650" y="1862650"/>
            <a:ext cx="2116649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2726950" y="1913800"/>
            <a:ext cx="1988250" cy="3478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7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Haversian Canal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6282950" y="3691800"/>
            <a:ext cx="2580900" cy="7552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7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Osteocytes in lacunae</a:t>
            </a:r>
          </a:p>
          <a:p>
            <a:pPr marL="0" marR="0" indent="0" algn="l">
              <a:lnSpc>
                <a:spcPct val="120312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lang="en-US" sz="1777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Canaliculi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356300" y="5131150"/>
            <a:ext cx="9354249" cy="19088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17780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Calcified matrix in concentric lamellae around Haversian canal – containing blood vessels; osteocytes in lacunae between lamellae connected by canaliculi</a:t>
            </a:r>
          </a:p>
          <a:p>
            <a:pPr marL="381000" marR="0" lvl="0" indent="-177800" algn="l">
              <a:lnSpc>
                <a:spcPct val="120138"/>
              </a:lnSpc>
              <a:spcBef>
                <a:spcPts val="906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Physical support &amp; framework, leverage for muscles, storage of minerals</a:t>
            </a:r>
          </a:p>
          <a:p>
            <a:pPr marL="381000" marR="0" lvl="0" indent="-177800" algn="l">
              <a:lnSpc>
                <a:spcPct val="120138"/>
              </a:lnSpc>
              <a:spcBef>
                <a:spcPts val="906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Arial"/>
              <a:buChar char="●"/>
            </a:pPr>
            <a:r>
              <a:rPr lang="en-US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Found in skeleton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773</Words>
  <Application>Microsoft Office PowerPoint</Application>
  <PresentationFormat>Custom</PresentationFormat>
  <Paragraphs>138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Custom Theme</vt:lpstr>
      <vt:lpstr>Vertebrate Tissues</vt:lpstr>
      <vt:lpstr>4 Basic Tissue Types</vt:lpstr>
      <vt:lpstr>Squamous Epithelium</vt:lpstr>
      <vt:lpstr>Stratified Squamous Epithelium</vt:lpstr>
      <vt:lpstr>Cubodial Epithelium</vt:lpstr>
      <vt:lpstr>Columnar Epithelium</vt:lpstr>
      <vt:lpstr>Pseudostratified Ciliated Columnar Epithelium</vt:lpstr>
      <vt:lpstr>4 Basic Tissue Types</vt:lpstr>
      <vt:lpstr>Compact Bone</vt:lpstr>
      <vt:lpstr>Adipose Tissue</vt:lpstr>
      <vt:lpstr>Areolar Tissue</vt:lpstr>
      <vt:lpstr>Dense Connective Tissue</vt:lpstr>
      <vt:lpstr>Hyaline Cartilage</vt:lpstr>
      <vt:lpstr>Elastic Cartilage</vt:lpstr>
      <vt:lpstr>Fibrocartilage</vt:lpstr>
      <vt:lpstr>Blood</vt:lpstr>
      <vt:lpstr>4 Basic Tissue Types</vt:lpstr>
      <vt:lpstr>Striated (Skeletal) Muscle</vt:lpstr>
      <vt:lpstr>Visceral (Smooth) Muscle</vt:lpstr>
      <vt:lpstr>Cardiac Muscle</vt:lpstr>
      <vt:lpstr>4 Basic Tissue Types</vt:lpstr>
      <vt:lpstr>Nerve Tissue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Vertebrate Tissues</dc:title>
  <dc:creator>Durako, Jennifer</dc:creator>
  <cp:lastModifiedBy>Cobin, Jennifer</cp:lastModifiedBy>
  <cp:revision>1</cp:revision>
  <dcterms:modified xsi:type="dcterms:W3CDTF">2015-10-28T16:08:28Z</dcterms:modified>
</cp:coreProperties>
</file>